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7"/>
  </p:notesMasterIdLst>
  <p:sldIdLst>
    <p:sldId id="256" r:id="rId2"/>
    <p:sldId id="269" r:id="rId3"/>
    <p:sldId id="258" r:id="rId4"/>
    <p:sldId id="259" r:id="rId5"/>
    <p:sldId id="260" r:id="rId6"/>
    <p:sldId id="306" r:id="rId7"/>
    <p:sldId id="270" r:id="rId8"/>
    <p:sldId id="268" r:id="rId9"/>
    <p:sldId id="271" r:id="rId10"/>
    <p:sldId id="358" r:id="rId11"/>
    <p:sldId id="304" r:id="rId12"/>
    <p:sldId id="274" r:id="rId13"/>
    <p:sldId id="278" r:id="rId14"/>
    <p:sldId id="275" r:id="rId15"/>
    <p:sldId id="343" r:id="rId16"/>
    <p:sldId id="279" r:id="rId17"/>
    <p:sldId id="309" r:id="rId18"/>
    <p:sldId id="330" r:id="rId19"/>
    <p:sldId id="348" r:id="rId20"/>
    <p:sldId id="267" r:id="rId21"/>
    <p:sldId id="287" r:id="rId22"/>
    <p:sldId id="296" r:id="rId23"/>
    <p:sldId id="349" r:id="rId24"/>
    <p:sldId id="305" r:id="rId25"/>
    <p:sldId id="331" r:id="rId26"/>
    <p:sldId id="266" r:id="rId27"/>
    <p:sldId id="350" r:id="rId28"/>
    <p:sldId id="351" r:id="rId29"/>
    <p:sldId id="339" r:id="rId30"/>
    <p:sldId id="280" r:id="rId31"/>
    <p:sldId id="277" r:id="rId32"/>
    <p:sldId id="281" r:id="rId33"/>
    <p:sldId id="340" r:id="rId34"/>
    <p:sldId id="332" r:id="rId35"/>
    <p:sldId id="285" r:id="rId36"/>
    <p:sldId id="333" r:id="rId37"/>
    <p:sldId id="357" r:id="rId38"/>
    <p:sldId id="335" r:id="rId39"/>
    <p:sldId id="337" r:id="rId40"/>
    <p:sldId id="344" r:id="rId41"/>
    <p:sldId id="345" r:id="rId42"/>
    <p:sldId id="346" r:id="rId43"/>
    <p:sldId id="291" r:id="rId44"/>
    <p:sldId id="292" r:id="rId45"/>
    <p:sldId id="293" r:id="rId4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CC00"/>
    <a:srgbClr val="FFDF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1935" autoAdjust="0"/>
  </p:normalViewPr>
  <p:slideViewPr>
    <p:cSldViewPr>
      <p:cViewPr>
        <p:scale>
          <a:sx n="66" d="100"/>
          <a:sy n="66" d="100"/>
        </p:scale>
        <p:origin x="-811" y="5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3DB0C-6FDB-4C34-A926-D40DFD9840EC}" type="datetimeFigureOut">
              <a:rPr lang="de-DE" smtClean="0"/>
              <a:pPr/>
              <a:t>29.04.2015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370C2-42F3-4BB7-9474-51485577808C}"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4</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24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25</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27</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28</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29</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30</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xxxxxxxxxxxxxxxxxxxxxxxxxxxxxxxxxxx</a:t>
            </a:r>
            <a:endParaRPr lang="de-DE" dirty="0"/>
          </a:p>
        </p:txBody>
      </p:sp>
      <p:sp>
        <p:nvSpPr>
          <p:cNvPr id="4" name="Foliennummernplatzhalter 3"/>
          <p:cNvSpPr>
            <a:spLocks noGrp="1"/>
          </p:cNvSpPr>
          <p:nvPr>
            <p:ph type="sldNum" sz="quarter" idx="10"/>
          </p:nvPr>
        </p:nvSpPr>
        <p:spPr/>
        <p:txBody>
          <a:bodyPr/>
          <a:lstStyle/>
          <a:p>
            <a:fld id="{360370C2-42F3-4BB7-9474-51485577808C}" type="slidenum">
              <a:rPr lang="de-DE" smtClean="0"/>
              <a:pPr/>
              <a:t>32</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33</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34</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35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60370C2-42F3-4BB7-9474-51485577808C}" type="slidenum">
              <a:rPr lang="de-DE" smtClean="0"/>
              <a:pPr/>
              <a:t>11</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60370C2-42F3-4BB7-9474-51485577808C}" type="slidenum">
              <a:rPr lang="de-DE" smtClean="0"/>
              <a:pPr/>
              <a:t>36</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60370C2-42F3-4BB7-9474-51485577808C}" type="slidenum">
              <a:rPr lang="de-DE" smtClean="0"/>
              <a:pPr/>
              <a:t>37</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38</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39</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40</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41</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42</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43</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44</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45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16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17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18</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20</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21</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22</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0370C2-42F3-4BB7-9474-51485577808C}" type="slidenum">
              <a:rPr lang="de-DE" smtClean="0"/>
              <a:pPr/>
              <a:t>23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r>
              <a:rPr lang="de-DE" smtClean="0"/>
              <a:t>25.04.2015</a:t>
            </a:r>
            <a:endParaRPr lang="de-DE"/>
          </a:p>
        </p:txBody>
      </p:sp>
      <p:sp>
        <p:nvSpPr>
          <p:cNvPr id="17" name="Fußzeilenplatzhalter 16"/>
          <p:cNvSpPr>
            <a:spLocks noGrp="1"/>
          </p:cNvSpPr>
          <p:nvPr>
            <p:ph type="ftr" sz="quarter" idx="11"/>
          </p:nvPr>
        </p:nvSpPr>
        <p:spPr/>
        <p:txBody>
          <a:bodyPr/>
          <a:lstStyle/>
          <a:p>
            <a:r>
              <a:rPr lang="de-DE" smtClean="0"/>
              <a:t>Fortbildungsseminar</a:t>
            </a:r>
            <a:endParaRPr lang="de-DE"/>
          </a:p>
        </p:txBody>
      </p:sp>
      <p:sp>
        <p:nvSpPr>
          <p:cNvPr id="29" name="Foliennummernplatzhalter 28"/>
          <p:cNvSpPr>
            <a:spLocks noGrp="1"/>
          </p:cNvSpPr>
          <p:nvPr>
            <p:ph type="sldNum" sz="quarter" idx="12"/>
          </p:nvPr>
        </p:nvSpPr>
        <p:spPr/>
        <p:txBody>
          <a:bodyPr/>
          <a:lstStyle/>
          <a:p>
            <a:fld id="{BE0C108D-B9E3-49CA-A6DF-265C036769EE}" type="slidenum">
              <a:rPr lang="de-DE" smtClean="0"/>
              <a:pPr/>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BE0C108D-B9E3-49CA-A6DF-265C036769E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7" name="Foliennummernplatzhalter 6"/>
          <p:cNvSpPr>
            <a:spLocks noGrp="1"/>
          </p:cNvSpPr>
          <p:nvPr>
            <p:ph type="sldNum" sz="quarter" idx="12"/>
          </p:nvPr>
        </p:nvSpPr>
        <p:spPr/>
        <p:txBody>
          <a:bodyPr/>
          <a:lstStyle/>
          <a:p>
            <a:fld id="{BE0C108D-B9E3-49CA-A6DF-265C036769E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r>
              <a:rPr lang="de-DE" smtClean="0"/>
              <a:t>25.04.2015</a:t>
            </a:r>
            <a:endParaRPr lang="de-DE"/>
          </a:p>
        </p:txBody>
      </p:sp>
      <p:sp>
        <p:nvSpPr>
          <p:cNvPr id="8" name="Fußzeilenplatzhalter 7"/>
          <p:cNvSpPr>
            <a:spLocks noGrp="1"/>
          </p:cNvSpPr>
          <p:nvPr>
            <p:ph type="ftr" sz="quarter" idx="11"/>
          </p:nvPr>
        </p:nvSpPr>
        <p:spPr/>
        <p:txBody>
          <a:bodyPr/>
          <a:lstStyle/>
          <a:p>
            <a:r>
              <a:rPr lang="de-DE" smtClean="0"/>
              <a:t>Fortbildungsseminar</a:t>
            </a:r>
            <a:endParaRPr lang="de-DE"/>
          </a:p>
        </p:txBody>
      </p:sp>
      <p:sp>
        <p:nvSpPr>
          <p:cNvPr id="9" name="Foliennummernplatzhalter 8"/>
          <p:cNvSpPr>
            <a:spLocks noGrp="1"/>
          </p:cNvSpPr>
          <p:nvPr>
            <p:ph type="sldNum" sz="quarter" idx="12"/>
          </p:nvPr>
        </p:nvSpPr>
        <p:spPr/>
        <p:txBody>
          <a:bodyPr/>
          <a:lstStyle/>
          <a:p>
            <a:fld id="{BE0C108D-B9E3-49CA-A6DF-265C036769E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r>
              <a:rPr lang="de-DE" smtClean="0"/>
              <a:t>25.04.2015</a:t>
            </a:r>
            <a:endParaRPr lang="de-DE"/>
          </a:p>
        </p:txBody>
      </p:sp>
      <p:sp>
        <p:nvSpPr>
          <p:cNvPr id="4" name="Fußzeilenplatzhalter 3"/>
          <p:cNvSpPr>
            <a:spLocks noGrp="1"/>
          </p:cNvSpPr>
          <p:nvPr>
            <p:ph type="ftr" sz="quarter" idx="11"/>
          </p:nvPr>
        </p:nvSpPr>
        <p:spPr/>
        <p:txBody>
          <a:bodyPr/>
          <a:lstStyle/>
          <a:p>
            <a:r>
              <a:rPr lang="de-DE" smtClean="0"/>
              <a:t>Fortbildungsseminar</a:t>
            </a:r>
            <a:endParaRPr lang="de-DE"/>
          </a:p>
        </p:txBody>
      </p:sp>
      <p:sp>
        <p:nvSpPr>
          <p:cNvPr id="5" name="Foliennummernplatzhalter 4"/>
          <p:cNvSpPr>
            <a:spLocks noGrp="1"/>
          </p:cNvSpPr>
          <p:nvPr>
            <p:ph type="sldNum" sz="quarter" idx="12"/>
          </p:nvPr>
        </p:nvSpPr>
        <p:spPr/>
        <p:txBody>
          <a:bodyPr/>
          <a:lstStyle/>
          <a:p>
            <a:fld id="{BE0C108D-B9E3-49CA-A6DF-265C036769E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25.04.2015</a:t>
            </a:r>
            <a:endParaRPr lang="de-DE"/>
          </a:p>
        </p:txBody>
      </p:sp>
      <p:sp>
        <p:nvSpPr>
          <p:cNvPr id="3" name="Fußzeilenplatzhalter 2"/>
          <p:cNvSpPr>
            <a:spLocks noGrp="1"/>
          </p:cNvSpPr>
          <p:nvPr>
            <p:ph type="ftr" sz="quarter" idx="11"/>
          </p:nvPr>
        </p:nvSpPr>
        <p:spPr/>
        <p:txBody>
          <a:bodyPr/>
          <a:lstStyle/>
          <a:p>
            <a:r>
              <a:rPr lang="de-DE" smtClean="0"/>
              <a:t>Fortbildungsseminar</a:t>
            </a:r>
            <a:endParaRPr lang="de-DE"/>
          </a:p>
        </p:txBody>
      </p:sp>
      <p:sp>
        <p:nvSpPr>
          <p:cNvPr id="4" name="Foliennummernplatzhalter 3"/>
          <p:cNvSpPr>
            <a:spLocks noGrp="1"/>
          </p:cNvSpPr>
          <p:nvPr>
            <p:ph type="sldNum" sz="quarter" idx="12"/>
          </p:nvPr>
        </p:nvSpPr>
        <p:spPr/>
        <p:txBody>
          <a:bodyPr/>
          <a:lstStyle/>
          <a:p>
            <a:fld id="{BE0C108D-B9E3-49CA-A6DF-265C036769E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7" name="Foliennummernplatzhalter 6"/>
          <p:cNvSpPr>
            <a:spLocks noGrp="1"/>
          </p:cNvSpPr>
          <p:nvPr>
            <p:ph type="sldNum" sz="quarter" idx="12"/>
          </p:nvPr>
        </p:nvSpPr>
        <p:spPr/>
        <p:txBody>
          <a:bodyPr/>
          <a:lstStyle/>
          <a:p>
            <a:fld id="{BE0C108D-B9E3-49CA-A6DF-265C036769E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7" name="Foliennummernplatzhalter 6"/>
          <p:cNvSpPr>
            <a:spLocks noGrp="1"/>
          </p:cNvSpPr>
          <p:nvPr>
            <p:ph type="sldNum" sz="quarter" idx="12"/>
          </p:nvPr>
        </p:nvSpPr>
        <p:spPr/>
        <p:txBody>
          <a:bodyPr/>
          <a:lstStyle/>
          <a:p>
            <a:fld id="{BE0C108D-B9E3-49CA-A6DF-265C036769E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de-DE" smtClean="0"/>
              <a:t>25.04.2015</a:t>
            </a:r>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de-DE" smtClean="0"/>
              <a:t>Fortbildungsseminar</a:t>
            </a:r>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E0C108D-B9E3-49CA-A6DF-265C036769EE}"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0.jpeg"/><Relationship Id="rId3" Type="http://schemas.openxmlformats.org/officeDocument/2006/relationships/hyperlink" Target="http://www.google.co.ma/url?sa=i&amp;rct=j&amp;q=&amp;esrc=s&amp;source=images&amp;cd=&amp;cad=rja&amp;uact=8&amp;ved=0CAcQjRw&amp;url=http://www.stresslessdress.de/kombination-anzug-schwarz-hemd-rose-krawatte-lila&amp;ei=NPcuVarMEobaPNbvgZAD&amp;bvm=bv.90790515,d.d2s&amp;psig=AFQjCNHP7pD230cvj5iyJ8vU8QXWqf-Uyw&amp;ust=1429227673646082" TargetMode="External"/><Relationship Id="rId7" Type="http://schemas.openxmlformats.org/officeDocument/2006/relationships/image" Target="../media/image15.jpeg"/><Relationship Id="rId12" Type="http://schemas.openxmlformats.org/officeDocument/2006/relationships/image" Target="../media/image19.jpeg"/><Relationship Id="rId2" Type="http://schemas.openxmlformats.org/officeDocument/2006/relationships/notesSlide" Target="../notesSlides/notesSlide6.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co.ma/url?sa=i&amp;rct=j&amp;q=&amp;esrc=s&amp;source=images&amp;cd=&amp;cad=rja&amp;uact=8&amp;ved=0CAcQjRw&amp;url=http://www.wallspick.com/wedding-ring-design.html&amp;ei=afguVbDuPIipOsKDgagJ&amp;bvm=bv.90790515,d.bGg&amp;psig=AFQjCNFwtWKutjntPL0xFSRr39bB_pto4Q&amp;ust=1429227874944400" TargetMode="External"/><Relationship Id="rId11" Type="http://schemas.openxmlformats.org/officeDocument/2006/relationships/image" Target="../media/image18.jpeg"/><Relationship Id="rId5" Type="http://schemas.openxmlformats.org/officeDocument/2006/relationships/image" Target="../media/image14.jpeg"/><Relationship Id="rId15" Type="http://schemas.openxmlformats.org/officeDocument/2006/relationships/image" Target="../media/image21.pn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hyperlink" Target="http://aquasel-shop.de/images/51014-77.jpg?osCsid=mktb6432a1u48iop4fgin4ooj5" TargetMode="External"/><Relationship Id="rId14" Type="http://schemas.openxmlformats.org/officeDocument/2006/relationships/hyperlink" Target="http://www.google.co.ma/url?sa=i&amp;rct=j&amp;q=&amp;esrc=s&amp;source=images&amp;cd=&amp;cad=rja&amp;uact=8&amp;ved=0CAcQjRw&amp;url=http://takfun.com/tag/%D9%85%D8%AA%D9%86-%D8%AF%D9%84%D8%B3%D9%88%D8%B2%D8%A7%D9%86%D9%87/&amp;ei=lvcuVYGRCYGzPOaIgIgD&amp;bvm=bv.90790515,d.bGg&amp;psig=AFQjCNFzDiIEgyaheKa7ZbULke2fVpF7yg&amp;ust=142922778246489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hyperlink" Target="http://www.google.co.ma/url?sa=i&amp;rct=j&amp;q=&amp;esrc=s&amp;source=images&amp;cd=&amp;cad=rja&amp;uact=8&amp;ved=0CAcQjRw&amp;url=http://takfun.com/tag/%D9%85%D8%AA%D9%86-%D8%AF%D9%84%D8%B3%D9%88%D8%B2%D8%A7%D9%86%D9%87/&amp;ei=lvcuVYGRCYGzPOaIgIgD&amp;bvm=bv.90790515,d.bGg&amp;psig=AFQjCNFzDiIEgyaheKa7ZbULke2fVpF7yg&amp;ust=142922778246489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9.jpeg"/><Relationship Id="rId7" Type="http://schemas.openxmlformats.org/officeDocument/2006/relationships/hyperlink" Target="http://de.wikipedia.org/wiki/Datei:Zusammengelegte_Handt%C3%BCcher.jpg"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12.jpe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3.jpe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terbebegleitung"/>
          <p:cNvPicPr>
            <a:picLocks noChangeAspect="1" noChangeArrowheads="1"/>
          </p:cNvPicPr>
          <p:nvPr/>
        </p:nvPicPr>
        <p:blipFill>
          <a:blip r:embed="rId2" cstate="print"/>
          <a:stretch>
            <a:fillRect/>
          </a:stretch>
        </p:blipFill>
        <p:spPr bwMode="auto">
          <a:xfrm>
            <a:off x="0" y="1"/>
            <a:ext cx="9323512" cy="6857999"/>
          </a:xfrm>
          <a:prstGeom prst="rect">
            <a:avLst/>
          </a:prstGeom>
          <a:noFill/>
        </p:spPr>
      </p:pic>
      <p:sp>
        <p:nvSpPr>
          <p:cNvPr id="2" name="Titel 1"/>
          <p:cNvSpPr>
            <a:spLocks noGrp="1"/>
          </p:cNvSpPr>
          <p:nvPr>
            <p:ph type="ctrTitle"/>
          </p:nvPr>
        </p:nvSpPr>
        <p:spPr>
          <a:xfrm>
            <a:off x="1214414" y="3286124"/>
            <a:ext cx="6786610" cy="164307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sz="6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sz="6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de-DE" sz="6000" cap="none" dirty="0" smtClean="0">
                <a:ln w="11430">
                  <a:solidFill>
                    <a:schemeClr val="bg1">
                      <a:lumMod val="95000"/>
                      <a:lumOff val="5000"/>
                    </a:schemeClr>
                  </a:solidFill>
                </a:ln>
                <a:solidFill>
                  <a:schemeClr val="accent6">
                    <a:lumMod val="75000"/>
                  </a:schemeClr>
                </a:solidFill>
                <a:effectLst>
                  <a:outerShdw blurRad="50800" dist="39000" dir="5460000" algn="tl">
                    <a:srgbClr val="000000">
                      <a:alpha val="38000"/>
                    </a:srgbClr>
                  </a:outerShdw>
                </a:effectLst>
                <a:latin typeface="Bookman Old Style" pitchFamily="18" charset="0"/>
              </a:rPr>
              <a:t>Sterbebegleitung </a:t>
            </a:r>
            <a:r>
              <a:rPr lang="de-DE" sz="6000" cap="none" dirty="0">
                <a:ln w="11430">
                  <a:solidFill>
                    <a:schemeClr val="bg1">
                      <a:lumMod val="95000"/>
                      <a:lumOff val="5000"/>
                    </a:schemeClr>
                  </a:solidFill>
                </a:ln>
                <a:solidFill>
                  <a:schemeClr val="accent6">
                    <a:lumMod val="75000"/>
                  </a:schemeClr>
                </a:solidFill>
                <a:effectLst>
                  <a:outerShdw blurRad="50800" dist="39000" dir="5460000" algn="tl">
                    <a:srgbClr val="000000">
                      <a:alpha val="38000"/>
                    </a:srgbClr>
                  </a:outerShdw>
                </a:effectLst>
                <a:latin typeface="Bookman Old Style" pitchFamily="18" charset="0"/>
              </a:rPr>
              <a:t>im Islam</a:t>
            </a:r>
            <a:endParaRPr lang="de-DE" sz="6000" cap="none" dirty="0">
              <a:ln w="11430">
                <a:solidFill>
                  <a:schemeClr val="bg1">
                    <a:lumMod val="95000"/>
                    <a:lumOff val="5000"/>
                  </a:schemeClr>
                </a:solidFill>
              </a:ln>
              <a:solidFill>
                <a:schemeClr val="accent6">
                  <a:lumMod val="75000"/>
                </a:schemeClr>
              </a:solidFill>
              <a:effectLst>
                <a:outerShdw blurRad="50800" dist="39000" dir="5460000" algn="tl">
                  <a:srgbClr val="000000">
                    <a:alpha val="38000"/>
                  </a:srgbClr>
                </a:outerShdw>
              </a:effectLst>
              <a:latin typeface="Bookman Old Style" pitchFamily="18" charset="0"/>
              <a:ea typeface="Batang" pitchFamily="18" charset="-127"/>
            </a:endParaRPr>
          </a:p>
        </p:txBody>
      </p:sp>
      <p:sp>
        <p:nvSpPr>
          <p:cNvPr id="4" name="Textfeld 3"/>
          <p:cNvSpPr txBox="1"/>
          <p:nvPr/>
        </p:nvSpPr>
        <p:spPr>
          <a:xfrm>
            <a:off x="4214810" y="214290"/>
            <a:ext cx="4500594" cy="1384995"/>
          </a:xfrm>
          <a:prstGeom prst="rect">
            <a:avLst/>
          </a:prstGeom>
          <a:noFill/>
        </p:spPr>
        <p:txBody>
          <a:bodyPr wrap="square" rtlCol="0">
            <a:spAutoFit/>
          </a:bodyPr>
          <a:lstStyle/>
          <a:p>
            <a:pPr algn="r"/>
            <a:r>
              <a:rPr lang="de-DE" sz="2800" b="1" dirty="0" smtClean="0">
                <a:solidFill>
                  <a:srgbClr val="000000"/>
                </a:solidFill>
              </a:rPr>
              <a:t>Fortbildungsseminar                                            25.04.2015</a:t>
            </a:r>
            <a:br>
              <a:rPr lang="de-DE" sz="2800" b="1" dirty="0" smtClean="0">
                <a:solidFill>
                  <a:srgbClr val="000000"/>
                </a:solidFill>
              </a:rPr>
            </a:br>
            <a:endParaRPr lang="de-DE" sz="2800" dirty="0">
              <a:solidFill>
                <a:srgbClr val="000000"/>
              </a:solidFill>
            </a:endParaRPr>
          </a:p>
        </p:txBody>
      </p:sp>
      <p:pic>
        <p:nvPicPr>
          <p:cNvPr id="5" name="Picture 4"/>
          <p:cNvPicPr>
            <a:picLocks noChangeAspect="1" noChangeArrowheads="1"/>
          </p:cNvPicPr>
          <p:nvPr/>
        </p:nvPicPr>
        <p:blipFill>
          <a:blip r:embed="rId3" cstate="print"/>
          <a:srcRect/>
          <a:stretch>
            <a:fillRect/>
          </a:stretch>
        </p:blipFill>
        <p:spPr bwMode="auto">
          <a:xfrm>
            <a:off x="8100392" y="63093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feld 5"/>
          <p:cNvSpPr txBox="1"/>
          <p:nvPr/>
        </p:nvSpPr>
        <p:spPr>
          <a:xfrm>
            <a:off x="2267744" y="5589240"/>
            <a:ext cx="5040560" cy="954107"/>
          </a:xfrm>
          <a:prstGeom prst="rect">
            <a:avLst/>
          </a:prstGeom>
          <a:noFill/>
        </p:spPr>
        <p:txBody>
          <a:bodyPr wrap="square" rtlCol="0">
            <a:spAutoFit/>
          </a:bodyPr>
          <a:lstStyle/>
          <a:p>
            <a:pPr algn="ctr"/>
            <a:r>
              <a:rPr lang="de-DE" sz="2800" dirty="0" smtClean="0">
                <a:solidFill>
                  <a:schemeClr val="accent6">
                    <a:lumMod val="20000"/>
                    <a:lumOff val="80000"/>
                  </a:schemeClr>
                </a:solidFill>
              </a:rPr>
              <a:t>Eine Ausarbeitung </a:t>
            </a:r>
          </a:p>
          <a:p>
            <a:pPr algn="ctr"/>
            <a:r>
              <a:rPr lang="de-DE" sz="2800" dirty="0" smtClean="0">
                <a:solidFill>
                  <a:schemeClr val="accent6">
                    <a:lumMod val="20000"/>
                    <a:lumOff val="80000"/>
                  </a:schemeClr>
                </a:solidFill>
              </a:rPr>
              <a:t>von Said </a:t>
            </a:r>
            <a:r>
              <a:rPr lang="de-DE" sz="2800" dirty="0" err="1" smtClean="0">
                <a:solidFill>
                  <a:schemeClr val="accent6">
                    <a:lumMod val="20000"/>
                    <a:lumOff val="80000"/>
                  </a:schemeClr>
                </a:solidFill>
              </a:rPr>
              <a:t>Moussaddak</a:t>
            </a:r>
            <a:endParaRPr lang="de-DE" sz="2800" dirty="0">
              <a:solidFill>
                <a:schemeClr val="accent6">
                  <a:lumMod val="20000"/>
                  <a:lumOff val="8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5" name="Foliennummernplatzhalter 4"/>
          <p:cNvSpPr>
            <a:spLocks noGrp="1"/>
          </p:cNvSpPr>
          <p:nvPr>
            <p:ph type="sldNum" sz="quarter" idx="12"/>
          </p:nvPr>
        </p:nvSpPr>
        <p:spPr/>
        <p:txBody>
          <a:bodyPr/>
          <a:lstStyle/>
          <a:p>
            <a:fld id="{BE0C108D-B9E3-49CA-A6DF-265C036769EE}" type="slidenum">
              <a:rPr lang="de-DE" smtClean="0"/>
              <a:pPr/>
              <a:t>10</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0" name="Inhaltsplatzhalter 2"/>
          <p:cNvSpPr txBox="1">
            <a:spLocks/>
          </p:cNvSpPr>
          <p:nvPr/>
        </p:nvSpPr>
        <p:spPr>
          <a:xfrm>
            <a:off x="500034" y="1500175"/>
            <a:ext cx="8643966" cy="857255"/>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de-DE" sz="4400" dirty="0" smtClean="0">
                <a:solidFill>
                  <a:schemeClr val="tx2"/>
                </a:solidFill>
                <a:latin typeface="Calibri" pitchFamily="34" charset="0"/>
                <a:cs typeface="Calibri" pitchFamily="34" charset="0"/>
              </a:rPr>
              <a:t>Der Umgang mit den Angehörigen </a:t>
            </a:r>
          </a:p>
        </p:txBody>
      </p:sp>
      <p:sp>
        <p:nvSpPr>
          <p:cNvPr id="9"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rPr>
              <a:t>Der Umgang mit Betroffenen</a:t>
            </a:r>
          </a:p>
        </p:txBody>
      </p:sp>
      <p:sp>
        <p:nvSpPr>
          <p:cNvPr id="11" name="Inhaltsplatzhalter 2"/>
          <p:cNvSpPr txBox="1">
            <a:spLocks/>
          </p:cNvSpPr>
          <p:nvPr/>
        </p:nvSpPr>
        <p:spPr>
          <a:xfrm>
            <a:off x="500034" y="2214554"/>
            <a:ext cx="8143932" cy="2928958"/>
          </a:xfrm>
          <a:prstGeom prst="rect">
            <a:avLst/>
          </a:prstGeom>
        </p:spPr>
        <p:txBody>
          <a:bodyPr vert="horz" lIns="91440" tIns="45720" rIns="91440" bIns="45720" rtlCol="0">
            <a:normAutofit/>
          </a:bodyPr>
          <a:lstStyle/>
          <a:p>
            <a:pPr marL="342900" lvl="0" indent="-342900">
              <a:spcBef>
                <a:spcPct val="20000"/>
              </a:spcBef>
              <a:defRPr/>
            </a:pPr>
            <a:r>
              <a:rPr lang="de-DE" sz="1100" dirty="0" smtClean="0">
                <a:solidFill>
                  <a:schemeClr val="tx2"/>
                </a:solidFill>
              </a:rPr>
              <a:t> </a:t>
            </a:r>
            <a:endParaRPr lang="de-DE" sz="3600" dirty="0" smtClean="0">
              <a:solidFill>
                <a:schemeClr val="tx2"/>
              </a:solidFill>
            </a:endParaRPr>
          </a:p>
          <a:p>
            <a:pPr marL="800100" lvl="1" indent="-342900">
              <a:spcBef>
                <a:spcPct val="20000"/>
              </a:spcBef>
              <a:buFont typeface="Symbol" pitchFamily="18" charset="2"/>
              <a:buChar char="-"/>
              <a:defRPr/>
            </a:pPr>
            <a:r>
              <a:rPr lang="de-DE" sz="2800" dirty="0" smtClean="0">
                <a:latin typeface="Calibri" pitchFamily="34" charset="0"/>
                <a:cs typeface="Calibri" pitchFamily="34" charset="0"/>
              </a:rPr>
              <a:t>Aufklären</a:t>
            </a:r>
          </a:p>
          <a:p>
            <a:pPr marL="800100" lvl="1" indent="-342900">
              <a:spcBef>
                <a:spcPct val="20000"/>
              </a:spcBef>
              <a:buFont typeface="Symbol" pitchFamily="18" charset="2"/>
              <a:buChar char="-"/>
              <a:defRPr/>
            </a:pPr>
            <a:r>
              <a:rPr lang="de-DE" sz="2800" dirty="0" smtClean="0">
                <a:latin typeface="Calibri" pitchFamily="34" charset="0"/>
                <a:cs typeface="Calibri" pitchFamily="34" charset="0"/>
              </a:rPr>
              <a:t>Besuchen</a:t>
            </a:r>
          </a:p>
          <a:p>
            <a:pPr marL="800100" lvl="1" indent="-342900">
              <a:spcBef>
                <a:spcPct val="20000"/>
              </a:spcBef>
              <a:buFont typeface="Symbol" pitchFamily="18" charset="2"/>
              <a:buChar char="-"/>
              <a:defRPr/>
            </a:pPr>
            <a:r>
              <a:rPr lang="de-DE" sz="2800" dirty="0" smtClean="0">
                <a:latin typeface="Calibri" pitchFamily="34" charset="0"/>
                <a:cs typeface="Calibri" pitchFamily="34" charset="0"/>
              </a:rPr>
              <a:t>Beistand</a:t>
            </a:r>
          </a:p>
          <a:p>
            <a:pPr marL="800100" lvl="1" indent="-342900">
              <a:spcBef>
                <a:spcPct val="20000"/>
              </a:spcBef>
              <a:buFont typeface="Symbol" pitchFamily="18" charset="2"/>
              <a:buChar char="-"/>
              <a:defRPr/>
            </a:pPr>
            <a:r>
              <a:rPr lang="de-DE" sz="2800" dirty="0" smtClean="0">
                <a:latin typeface="Calibri" pitchFamily="34" charset="0"/>
                <a:cs typeface="Calibri" pitchFamily="34" charset="0"/>
              </a:rPr>
              <a:t>Hilfe leisten :  z.B. auf die Kinder  aufpassen, kochen, finanzielle Hilfe leisten…</a:t>
            </a:r>
            <a:endParaRPr lang="de-DE" sz="2800" dirty="0">
              <a:latin typeface="Calibri" pitchFamily="34" charset="0"/>
              <a:cs typeface="Calibri" pitchFamily="34" charset="0"/>
            </a:endParaRPr>
          </a:p>
        </p:txBody>
      </p:sp>
      <p:pic>
        <p:nvPicPr>
          <p:cNvPr id="12"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5" name="Foliennummernplatzhalter 4"/>
          <p:cNvSpPr>
            <a:spLocks noGrp="1"/>
          </p:cNvSpPr>
          <p:nvPr>
            <p:ph type="sldNum" sz="quarter" idx="12"/>
          </p:nvPr>
        </p:nvSpPr>
        <p:spPr/>
        <p:txBody>
          <a:bodyPr/>
          <a:lstStyle/>
          <a:p>
            <a:fld id="{BE0C108D-B9E3-49CA-A6DF-265C036769EE}" type="slidenum">
              <a:rPr lang="de-DE" smtClean="0"/>
              <a:pPr/>
              <a:t>11</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0" name="Inhaltsplatzhalter 2"/>
          <p:cNvSpPr txBox="1">
            <a:spLocks/>
          </p:cNvSpPr>
          <p:nvPr/>
        </p:nvSpPr>
        <p:spPr>
          <a:xfrm>
            <a:off x="500034" y="1500174"/>
            <a:ext cx="8358246" cy="928694"/>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de-DE" sz="4400" dirty="0" smtClean="0">
                <a:solidFill>
                  <a:schemeClr val="tx2"/>
                </a:solidFill>
                <a:latin typeface="Calibri" pitchFamily="34" charset="0"/>
                <a:cs typeface="Calibri" pitchFamily="34" charset="0"/>
              </a:rPr>
              <a:t>Der Umgang mit dem Sterbenden</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hteck 8"/>
          <p:cNvSpPr/>
          <p:nvPr/>
        </p:nvSpPr>
        <p:spPr>
          <a:xfrm>
            <a:off x="928662" y="2428868"/>
            <a:ext cx="5715040" cy="3416320"/>
          </a:xfrm>
          <a:prstGeom prst="rect">
            <a:avLst/>
          </a:prstGeom>
        </p:spPr>
        <p:txBody>
          <a:bodyPr wrap="square">
            <a:spAutoFit/>
          </a:bodyPr>
          <a:lstStyle/>
          <a:p>
            <a:pPr>
              <a:buFont typeface="Symbol" pitchFamily="18" charset="2"/>
              <a:buChar char="-"/>
            </a:pPr>
            <a:r>
              <a:rPr lang="de-DE" sz="2400" dirty="0" smtClean="0"/>
              <a:t> Das Glaubensbekenntnis</a:t>
            </a:r>
          </a:p>
          <a:p>
            <a:pPr>
              <a:buFont typeface="Symbol" pitchFamily="18" charset="2"/>
              <a:buChar char="-"/>
            </a:pPr>
            <a:r>
              <a:rPr lang="de-DE" sz="2400" dirty="0" smtClean="0"/>
              <a:t> Die Lippen anfeuchten</a:t>
            </a:r>
          </a:p>
          <a:p>
            <a:pPr>
              <a:buFont typeface="Symbol" pitchFamily="18" charset="2"/>
              <a:buChar char="-"/>
            </a:pPr>
            <a:r>
              <a:rPr lang="de-DE" sz="2400" dirty="0" smtClean="0"/>
              <a:t> </a:t>
            </a:r>
            <a:r>
              <a:rPr lang="de-DE" sz="2400" dirty="0" err="1" smtClean="0"/>
              <a:t>Quran</a:t>
            </a:r>
            <a:r>
              <a:rPr lang="de-DE" sz="2400" dirty="0" smtClean="0"/>
              <a:t> rezitieren </a:t>
            </a:r>
          </a:p>
          <a:p>
            <a:pPr>
              <a:buFont typeface="Symbol" pitchFamily="18" charset="2"/>
              <a:buChar char="-"/>
            </a:pPr>
            <a:r>
              <a:rPr lang="de-DE" sz="2400" dirty="0" smtClean="0"/>
              <a:t> Nicht viel reden</a:t>
            </a:r>
          </a:p>
          <a:p>
            <a:pPr>
              <a:buFont typeface="Symbol" pitchFamily="18" charset="2"/>
              <a:buChar char="-"/>
            </a:pPr>
            <a:r>
              <a:rPr lang="de-DE" sz="2400" dirty="0" smtClean="0"/>
              <a:t> Die Ruhe bewahren</a:t>
            </a:r>
          </a:p>
          <a:p>
            <a:pPr>
              <a:buFont typeface="Symbol" pitchFamily="18" charset="2"/>
              <a:buChar char="-"/>
            </a:pPr>
            <a:r>
              <a:rPr lang="de-DE" sz="2400" dirty="0" smtClean="0"/>
              <a:t> Die Hand festhalten</a:t>
            </a:r>
          </a:p>
          <a:p>
            <a:pPr>
              <a:buFont typeface="Symbol" pitchFamily="18" charset="2"/>
              <a:buChar char="-"/>
            </a:pPr>
            <a:r>
              <a:rPr lang="de-DE" sz="2400" dirty="0" smtClean="0"/>
              <a:t> Kühlen</a:t>
            </a:r>
          </a:p>
          <a:p>
            <a:pPr>
              <a:buFont typeface="Symbol" pitchFamily="18" charset="2"/>
              <a:buChar char="-"/>
            </a:pPr>
            <a:r>
              <a:rPr lang="de-DE" sz="2400" dirty="0" smtClean="0"/>
              <a:t> Islamische Wünsche berücksichtigen</a:t>
            </a:r>
          </a:p>
          <a:p>
            <a:endParaRPr lang="de-DE" sz="2400" dirty="0"/>
          </a:p>
        </p:txBody>
      </p:sp>
      <p:pic>
        <p:nvPicPr>
          <p:cNvPr id="11" name="Picture 6" descr="Bildergebnis für das glaubensbekenntnis im islam"/>
          <p:cNvPicPr>
            <a:picLocks noChangeAspect="1" noChangeArrowheads="1"/>
          </p:cNvPicPr>
          <p:nvPr/>
        </p:nvPicPr>
        <p:blipFill>
          <a:blip r:embed="rId3" cstate="print"/>
          <a:srcRect/>
          <a:stretch>
            <a:fillRect/>
          </a:stretch>
        </p:blipFill>
        <p:spPr bwMode="auto">
          <a:xfrm>
            <a:off x="5286380" y="2597389"/>
            <a:ext cx="2286016" cy="903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http://www.br.de/radio/bayern2/wissen/gesundheitsgespraech/palliativmedizin-sterbebegleitung-startseite100~_v-img__16__9__xl_-d31c35f8186ebeb80b0cd843a7c267a0e0c81647.jpg%3Fversion%3D985aa"/>
          <p:cNvPicPr>
            <a:picLocks noChangeAspect="1" noChangeArrowheads="1"/>
          </p:cNvPicPr>
          <p:nvPr/>
        </p:nvPicPr>
        <p:blipFill>
          <a:blip r:embed="rId4" cstate="print"/>
          <a:srcRect/>
          <a:stretch>
            <a:fillRect/>
          </a:stretch>
        </p:blipFill>
        <p:spPr bwMode="auto">
          <a:xfrm>
            <a:off x="5233988" y="3714752"/>
            <a:ext cx="2409846" cy="1475445"/>
          </a:xfrm>
          <a:prstGeom prst="rect">
            <a:avLst/>
          </a:prstGeom>
          <a:ln>
            <a:noFill/>
          </a:ln>
          <a:effectLst>
            <a:softEdge rad="112500"/>
          </a:effectLst>
        </p:spPr>
      </p:pic>
      <p:sp>
        <p:nvSpPr>
          <p:cNvPr id="13"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rPr>
              <a:t>Der Umgang mit Betroffenen</a:t>
            </a:r>
          </a:p>
        </p:txBody>
      </p:sp>
      <p:pic>
        <p:nvPicPr>
          <p:cNvPr id="14" name="Picture 4"/>
          <p:cNvPicPr>
            <a:picLocks noChangeAspect="1" noChangeArrowheads="1"/>
          </p:cNvPicPr>
          <p:nvPr/>
        </p:nvPicPr>
        <p:blipFill>
          <a:blip r:embed="rId5"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17" presetID="23" presetClass="entr" presetSubtype="16" fill="hold"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1000"/>
                                        <p:tgtEl>
                                          <p:spTgt spid="9">
                                            <p:txEl>
                                              <p:pRg st="1" end="1"/>
                                            </p:txEl>
                                          </p:spTgt>
                                        </p:tgtEl>
                                      </p:cBhvr>
                                    </p:animEffect>
                                    <p:anim calcmode="lin" valueType="num">
                                      <p:cBhvr>
                                        <p:cTn id="2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fade">
                                      <p:cBhvr>
                                        <p:cTn id="41" dur="1000"/>
                                        <p:tgtEl>
                                          <p:spTgt spid="9">
                                            <p:txEl>
                                              <p:pRg st="3" end="3"/>
                                            </p:txEl>
                                          </p:spTgt>
                                        </p:tgtEl>
                                      </p:cBhvr>
                                    </p:animEffect>
                                    <p:anim calcmode="lin" valueType="num">
                                      <p:cBhvr>
                                        <p:cTn id="4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1000"/>
                                        <p:tgtEl>
                                          <p:spTgt spid="9">
                                            <p:txEl>
                                              <p:pRg st="4" end="4"/>
                                            </p:txEl>
                                          </p:spTgt>
                                        </p:tgtEl>
                                      </p:cBhvr>
                                    </p:animEffect>
                                    <p:anim calcmode="lin" valueType="num">
                                      <p:cBhvr>
                                        <p:cTn id="5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animEffect transition="in" filter="fade">
                                      <p:cBhvr>
                                        <p:cTn id="57" dur="1000"/>
                                        <p:tgtEl>
                                          <p:spTgt spid="9">
                                            <p:txEl>
                                              <p:pRg st="5" end="5"/>
                                            </p:txEl>
                                          </p:spTgt>
                                        </p:tgtEl>
                                      </p:cBhvr>
                                    </p:animEffect>
                                    <p:anim calcmode="lin" valueType="num">
                                      <p:cBhvr>
                                        <p:cTn id="5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9">
                                            <p:txEl>
                                              <p:pRg st="5" end="5"/>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9">
                                            <p:txEl>
                                              <p:pRg st="5" end="5"/>
                                            </p:txEl>
                                          </p:spTgt>
                                        </p:tgtEl>
                                        <p:attrNameLst>
                                          <p:attrName>ppt_y</p:attrName>
                                        </p:attrNameLst>
                                      </p:cBhvr>
                                      <p:tavLst>
                                        <p:tav tm="0">
                                          <p:val>
                                            <p:strVal val="#ppt_y-.03"/>
                                          </p:val>
                                        </p:tav>
                                        <p:tav tm="100000">
                                          <p:val>
                                            <p:strVal val="#ppt_y"/>
                                          </p:val>
                                        </p:tav>
                                      </p:tavLst>
                                    </p:anim>
                                  </p:childTnLst>
                                </p:cTn>
                              </p:par>
                              <p:par>
                                <p:cTn id="61" presetID="23" presetClass="entr" presetSubtype="16" fill="hold" nodeType="withEffect">
                                  <p:stCondLst>
                                    <p:cond delay="100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9">
                                            <p:txEl>
                                              <p:pRg st="6" end="6"/>
                                            </p:txEl>
                                          </p:spTgt>
                                        </p:tgtEl>
                                        <p:attrNameLst>
                                          <p:attrName>style.visibility</p:attrName>
                                        </p:attrNameLst>
                                      </p:cBhvr>
                                      <p:to>
                                        <p:strVal val="visible"/>
                                      </p:to>
                                    </p:set>
                                    <p:animEffect transition="in" filter="fade">
                                      <p:cBhvr>
                                        <p:cTn id="69" dur="1000"/>
                                        <p:tgtEl>
                                          <p:spTgt spid="9">
                                            <p:txEl>
                                              <p:pRg st="6" end="6"/>
                                            </p:txEl>
                                          </p:spTgt>
                                        </p:tgtEl>
                                      </p:cBhvr>
                                    </p:animEffect>
                                    <p:anim calcmode="lin" valueType="num">
                                      <p:cBhvr>
                                        <p:cTn id="7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9">
                                            <p:txEl>
                                              <p:pRg st="6" end="6"/>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nodeType="clickEffect">
                                  <p:stCondLst>
                                    <p:cond delay="0"/>
                                  </p:stCondLst>
                                  <p:childTnLst>
                                    <p:set>
                                      <p:cBhvr>
                                        <p:cTn id="76" dur="1" fill="hold">
                                          <p:stCondLst>
                                            <p:cond delay="0"/>
                                          </p:stCondLst>
                                        </p:cTn>
                                        <p:tgtEl>
                                          <p:spTgt spid="9">
                                            <p:txEl>
                                              <p:pRg st="7" end="7"/>
                                            </p:txEl>
                                          </p:spTgt>
                                        </p:tgtEl>
                                        <p:attrNameLst>
                                          <p:attrName>style.visibility</p:attrName>
                                        </p:attrNameLst>
                                      </p:cBhvr>
                                      <p:to>
                                        <p:strVal val="visible"/>
                                      </p:to>
                                    </p:set>
                                    <p:animEffect transition="in" filter="fade">
                                      <p:cBhvr>
                                        <p:cTn id="77" dur="1000"/>
                                        <p:tgtEl>
                                          <p:spTgt spid="9">
                                            <p:txEl>
                                              <p:pRg st="7" end="7"/>
                                            </p:txEl>
                                          </p:spTgt>
                                        </p:tgtEl>
                                      </p:cBhvr>
                                    </p:animEffect>
                                    <p:anim calcmode="lin" valueType="num">
                                      <p:cBhvr>
                                        <p:cTn id="7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9">
                                            <p:txEl>
                                              <p:pRg st="7" end="7"/>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a:spLocks noGrp="1"/>
          </p:cNvSpPr>
          <p:nvPr>
            <p:ph idx="1"/>
          </p:nvPr>
        </p:nvSpPr>
        <p:spPr>
          <a:xfrm>
            <a:off x="214282" y="2643182"/>
            <a:ext cx="8699711" cy="1571636"/>
          </a:xfrm>
        </p:spPr>
        <p:txBody>
          <a:bodyPr>
            <a:noAutofit/>
          </a:bodyPr>
          <a:lstStyle/>
          <a:p>
            <a:pPr algn="ctr">
              <a:buNone/>
            </a:pPr>
            <a:r>
              <a:rPr lang="de-DE" sz="10000" b="1" dirty="0" smtClean="0">
                <a:ln w="11430">
                  <a:solidFill>
                    <a:schemeClr val="bg1"/>
                  </a:solidFill>
                </a:ln>
                <a:solidFill>
                  <a:srgbClr val="C00000"/>
                </a:solidFill>
                <a:effectLst>
                  <a:outerShdw blurRad="50800" dist="39000" dir="5460000" algn="tl">
                    <a:srgbClr val="000000">
                      <a:alpha val="38000"/>
                    </a:srgbClr>
                  </a:outerShdw>
                  <a:reflection blurRad="6350" stA="55000" endA="300" endPos="45500" dir="5400000" sy="-100000" algn="bl" rotWithShape="0"/>
                </a:effectLst>
              </a:rPr>
              <a:t>DER  TOD</a:t>
            </a:r>
            <a:endParaRPr lang="de-DE" sz="10000" b="1" dirty="0">
              <a:ln w="11430">
                <a:solidFill>
                  <a:schemeClr val="bg1"/>
                </a:solidFill>
              </a:ln>
              <a:solidFill>
                <a:srgbClr val="C00000"/>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4" name="Datumsplatzhalter 3"/>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5" name="Foliennummernplatzhalter 4"/>
          <p:cNvSpPr>
            <a:spLocks noGrp="1"/>
          </p:cNvSpPr>
          <p:nvPr>
            <p:ph type="sldNum" sz="quarter" idx="12"/>
          </p:nvPr>
        </p:nvSpPr>
        <p:spPr/>
        <p:txBody>
          <a:bodyPr/>
          <a:lstStyle/>
          <a:p>
            <a:fld id="{BE0C108D-B9E3-49CA-A6DF-265C036769EE}" type="slidenum">
              <a:rPr lang="de-DE" smtClean="0"/>
              <a:pPr/>
              <a:t>12</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0"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a:t>
            </a:r>
            <a:endParaRPr kumimoji="0" lang="de-DE"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iterate type="lt">
                                    <p:tmPct val="0"/>
                                  </p:iterate>
                                  <p:childTnLst>
                                    <p:anim calcmode="discrete" valueType="str">
                                      <p:cBhvr>
                                        <p:cTn id="6" dur="1000" fill="hold"/>
                                        <p:tgtEl>
                                          <p:spTgt spid="11">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a:spLocks noGrp="1"/>
          </p:cNvSpPr>
          <p:nvPr>
            <p:ph idx="1"/>
          </p:nvPr>
        </p:nvSpPr>
        <p:spPr>
          <a:xfrm>
            <a:off x="642910" y="2500306"/>
            <a:ext cx="7858180" cy="1785951"/>
          </a:xfrm>
        </p:spPr>
        <p:txBody>
          <a:bodyPr>
            <a:normAutofit lnSpcReduction="10000"/>
          </a:bodyPr>
          <a:lstStyle/>
          <a:p>
            <a:pPr algn="ctr">
              <a:buNone/>
            </a:pPr>
            <a:r>
              <a:rPr lang="de-DE" sz="5400" b="1" dirty="0" smtClean="0">
                <a:ln w="11430"/>
                <a:solidFill>
                  <a:srgbClr val="FFC000"/>
                </a:solidFill>
                <a:effectLst>
                  <a:outerShdw blurRad="50800" dist="39000" dir="5460000" algn="tl">
                    <a:srgbClr val="000000">
                      <a:alpha val="38000"/>
                    </a:srgbClr>
                  </a:outerShdw>
                  <a:reflection blurRad="6350" stA="55000" endA="300" endPos="45500" dir="5400000" sy="-100000" algn="bl" rotWithShape="0"/>
                </a:effectLst>
              </a:rPr>
              <a:t>Handlungsaspekte </a:t>
            </a:r>
          </a:p>
          <a:p>
            <a:pPr algn="ctr">
              <a:buNone/>
            </a:pPr>
            <a:r>
              <a:rPr lang="de-DE" sz="5400" b="1" dirty="0" smtClean="0">
                <a:ln w="11430"/>
                <a:solidFill>
                  <a:srgbClr val="FFC000"/>
                </a:solidFill>
                <a:effectLst>
                  <a:outerShdw blurRad="50800" dist="39000" dir="5460000" algn="tl">
                    <a:srgbClr val="000000">
                      <a:alpha val="38000"/>
                    </a:srgbClr>
                  </a:outerShdw>
                  <a:reflection blurRad="6350" stA="55000" endA="300" endPos="45500" dir="5400000" sy="-100000" algn="bl" rotWithShape="0"/>
                </a:effectLst>
              </a:rPr>
              <a:t>aus islamischer Sicht</a:t>
            </a:r>
          </a:p>
        </p:txBody>
      </p:sp>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13</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2"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a:t>
            </a:r>
            <a:endParaRPr kumimoji="0" lang="de-DE" sz="20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5" name="Foliennummernplatzhalter 4"/>
          <p:cNvSpPr>
            <a:spLocks noGrp="1"/>
          </p:cNvSpPr>
          <p:nvPr>
            <p:ph type="sldNum" sz="quarter" idx="12"/>
          </p:nvPr>
        </p:nvSpPr>
        <p:spPr/>
        <p:txBody>
          <a:bodyPr/>
          <a:lstStyle/>
          <a:p>
            <a:fld id="{BE0C108D-B9E3-49CA-A6DF-265C036769EE}" type="slidenum">
              <a:rPr lang="de-DE" smtClean="0"/>
              <a:pPr/>
              <a:t>14</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0" name="Inhaltsplatzhalter 2"/>
          <p:cNvSpPr txBox="1">
            <a:spLocks/>
          </p:cNvSpPr>
          <p:nvPr/>
        </p:nvSpPr>
        <p:spPr>
          <a:xfrm>
            <a:off x="485804" y="3143248"/>
            <a:ext cx="8229600" cy="571504"/>
          </a:xfrm>
          <a:prstGeom prst="rect">
            <a:avLst/>
          </a:prstGeom>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de-DE" sz="26400" i="0" u="none" strike="noStrike" kern="1200" cap="none" spc="0" normalizeH="0" baseline="0" noProof="0" dirty="0" smtClean="0">
                <a:ln>
                  <a:noFill/>
                </a:ln>
                <a:solidFill>
                  <a:schemeClr val="tx2"/>
                </a:solidFill>
                <a:effectLst/>
                <a:uLnTx/>
                <a:uFillTx/>
                <a:latin typeface="Calibri" pitchFamily="34" charset="0"/>
                <a:cs typeface="Calibri" pitchFamily="34" charset="0"/>
              </a:rPr>
              <a:t>Was muss ich machen?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de-DE" sz="32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de-DE" sz="32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3200" dirty="0" smtClean="0">
                <a:solidFill>
                  <a:schemeClr val="tx2"/>
                </a:solidFill>
                <a:effectLst/>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feld 8"/>
          <p:cNvSpPr txBox="1"/>
          <p:nvPr/>
        </p:nvSpPr>
        <p:spPr>
          <a:xfrm>
            <a:off x="714348" y="2606189"/>
            <a:ext cx="9715568" cy="1754326"/>
          </a:xfrm>
          <a:prstGeom prst="rect">
            <a:avLst/>
          </a:prstGeom>
          <a:noFill/>
        </p:spPr>
        <p:txBody>
          <a:bodyPr wrap="square" rtlCol="0">
            <a:spAutoFit/>
          </a:bodyPr>
          <a:lstStyle/>
          <a:p>
            <a:endParaRPr lang="de-DE" dirty="0" smtClean="0"/>
          </a:p>
          <a:p>
            <a:endParaRPr lang="de-DE" dirty="0" smtClean="0"/>
          </a:p>
          <a:p>
            <a:pPr>
              <a:buFont typeface="Wingdings" pitchFamily="2" charset="2"/>
              <a:buChar char="ü"/>
            </a:pPr>
            <a:endParaRPr lang="de-DE" dirty="0" smtClean="0"/>
          </a:p>
          <a:p>
            <a:pPr>
              <a:buFont typeface="Wingdings" pitchFamily="2" charset="2"/>
              <a:buChar char="ü"/>
            </a:pPr>
            <a:endParaRPr lang="de-DE" dirty="0" smtClean="0"/>
          </a:p>
          <a:p>
            <a:pPr>
              <a:buFont typeface="Wingdings" pitchFamily="2" charset="2"/>
              <a:buChar char="ü"/>
            </a:pPr>
            <a:endParaRPr lang="de-DE" dirty="0" smtClean="0"/>
          </a:p>
          <a:p>
            <a:pPr>
              <a:buFont typeface="Wingdings" pitchFamily="2" charset="2"/>
              <a:buChar char="ü"/>
            </a:pPr>
            <a:endParaRPr lang="de-DE" dirty="0"/>
          </a:p>
        </p:txBody>
      </p:sp>
      <p:sp>
        <p:nvSpPr>
          <p:cNvPr id="11"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Handlungsaspekte</a:t>
            </a:r>
            <a:r>
              <a:rPr kumimoji="0" lang="de-DE" sz="1600" b="1" i="0" u="none" strike="noStrike" kern="1200" cap="none" spc="0" normalizeH="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 aus islamischer Sicht</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2"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5" name="Foliennummernplatzhalter 4"/>
          <p:cNvSpPr>
            <a:spLocks noGrp="1"/>
          </p:cNvSpPr>
          <p:nvPr>
            <p:ph type="sldNum" sz="quarter" idx="12"/>
          </p:nvPr>
        </p:nvSpPr>
        <p:spPr/>
        <p:txBody>
          <a:bodyPr/>
          <a:lstStyle/>
          <a:p>
            <a:fld id="{BE0C108D-B9E3-49CA-A6DF-265C036769EE}" type="slidenum">
              <a:rPr lang="de-DE" smtClean="0"/>
              <a:pPr/>
              <a:t>15</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9" name="Textfeld 8"/>
          <p:cNvSpPr txBox="1"/>
          <p:nvPr/>
        </p:nvSpPr>
        <p:spPr>
          <a:xfrm>
            <a:off x="285720" y="1768557"/>
            <a:ext cx="8572560" cy="4632037"/>
          </a:xfrm>
          <a:prstGeom prst="rect">
            <a:avLst/>
          </a:prstGeom>
          <a:noFill/>
        </p:spPr>
        <p:txBody>
          <a:bodyPr wrap="square" rtlCol="0">
            <a:spAutoFit/>
          </a:bodyPr>
          <a:lstStyle/>
          <a:p>
            <a:pPr>
              <a:spcBef>
                <a:spcPts val="600"/>
              </a:spcBef>
              <a:buFont typeface="Wingdings" pitchFamily="2" charset="2"/>
              <a:buChar char="ü"/>
            </a:pPr>
            <a:r>
              <a:rPr lang="de-DE" sz="2000" dirty="0" smtClean="0"/>
              <a:t>  „ Ina </a:t>
            </a:r>
            <a:r>
              <a:rPr lang="de-DE" sz="2000" dirty="0" err="1" smtClean="0"/>
              <a:t>li</a:t>
            </a:r>
            <a:r>
              <a:rPr lang="de-DE" sz="2000" dirty="0" smtClean="0"/>
              <a:t> </a:t>
            </a:r>
            <a:r>
              <a:rPr lang="de-DE" sz="2000" dirty="0" err="1" smtClean="0"/>
              <a:t>ALLAHi</a:t>
            </a:r>
            <a:r>
              <a:rPr lang="de-DE" sz="2000" dirty="0" smtClean="0"/>
              <a:t> wa </a:t>
            </a:r>
            <a:r>
              <a:rPr lang="de-DE" sz="2000" dirty="0" err="1" smtClean="0"/>
              <a:t>ina</a:t>
            </a:r>
            <a:r>
              <a:rPr lang="de-DE" sz="2000" dirty="0" smtClean="0"/>
              <a:t> </a:t>
            </a:r>
            <a:r>
              <a:rPr lang="de-DE" sz="2000" dirty="0" err="1" smtClean="0"/>
              <a:t>ilayhi</a:t>
            </a:r>
            <a:r>
              <a:rPr lang="de-DE" sz="2000" dirty="0" smtClean="0"/>
              <a:t> </a:t>
            </a:r>
            <a:r>
              <a:rPr lang="de-DE" sz="2000" dirty="0" err="1" smtClean="0"/>
              <a:t>rajiun</a:t>
            </a:r>
            <a:r>
              <a:rPr lang="de-DE" sz="2000" dirty="0" smtClean="0"/>
              <a:t> “ sagen</a:t>
            </a:r>
          </a:p>
          <a:p>
            <a:pPr>
              <a:spcBef>
                <a:spcPts val="600"/>
              </a:spcBef>
              <a:buFont typeface="Wingdings" pitchFamily="2" charset="2"/>
              <a:buChar char="ü"/>
            </a:pPr>
            <a:r>
              <a:rPr lang="de-DE" sz="2000" dirty="0" smtClean="0"/>
              <a:t>  Aufhören </a:t>
            </a:r>
            <a:r>
              <a:rPr lang="de-DE" sz="2000" dirty="0" err="1" smtClean="0"/>
              <a:t>Quran</a:t>
            </a:r>
            <a:r>
              <a:rPr lang="de-DE" sz="2000" dirty="0" smtClean="0"/>
              <a:t> zu rezitieren  </a:t>
            </a:r>
          </a:p>
          <a:p>
            <a:pPr>
              <a:spcBef>
                <a:spcPts val="600"/>
              </a:spcBef>
              <a:buFont typeface="Wingdings" pitchFamily="2" charset="2"/>
              <a:buChar char="ü"/>
            </a:pPr>
            <a:r>
              <a:rPr lang="de-DE" sz="2000" dirty="0" smtClean="0"/>
              <a:t>  Bevor die sogenannte Totenstarre eintritt:          </a:t>
            </a:r>
          </a:p>
          <a:p>
            <a:pPr>
              <a:spcBef>
                <a:spcPts val="600"/>
              </a:spcBef>
            </a:pPr>
            <a:r>
              <a:rPr lang="de-DE" sz="2000" dirty="0" smtClean="0"/>
              <a:t>      - Kleider ausziehen</a:t>
            </a:r>
          </a:p>
          <a:p>
            <a:pPr>
              <a:spcBef>
                <a:spcPts val="600"/>
              </a:spcBef>
            </a:pPr>
            <a:r>
              <a:rPr lang="de-DE" sz="2000" dirty="0" smtClean="0"/>
              <a:t>      - Alle fremde Sachen vom Körper entfernen</a:t>
            </a:r>
          </a:p>
          <a:p>
            <a:pPr>
              <a:spcBef>
                <a:spcPts val="600"/>
              </a:spcBef>
            </a:pPr>
            <a:r>
              <a:rPr lang="de-DE" sz="2000" dirty="0" smtClean="0"/>
              <a:t>        ( Schmuck, Uhr, Hörgeräte, Gebiss…usw.)    </a:t>
            </a:r>
          </a:p>
          <a:p>
            <a:pPr>
              <a:spcBef>
                <a:spcPts val="600"/>
              </a:spcBef>
            </a:pPr>
            <a:r>
              <a:rPr lang="de-DE" sz="2000" dirty="0" smtClean="0"/>
              <a:t>      - Mund und Augen zuschließen</a:t>
            </a:r>
          </a:p>
          <a:p>
            <a:pPr>
              <a:spcBef>
                <a:spcPts val="600"/>
              </a:spcBef>
            </a:pPr>
            <a:r>
              <a:rPr lang="de-DE" sz="2000" dirty="0" smtClean="0"/>
              <a:t>      - Gerade Position &amp;  Arme an die Seite des Körpers legen</a:t>
            </a:r>
          </a:p>
          <a:p>
            <a:pPr>
              <a:spcBef>
                <a:spcPts val="600"/>
              </a:spcBef>
            </a:pPr>
            <a:r>
              <a:rPr lang="de-DE" sz="2000" dirty="0" smtClean="0"/>
              <a:t>      - Wenn möglich den Verstorbenen Richtung </a:t>
            </a:r>
            <a:r>
              <a:rPr lang="de-DE" sz="2000" dirty="0" err="1" smtClean="0"/>
              <a:t>Qibla</a:t>
            </a:r>
            <a:r>
              <a:rPr lang="de-DE" sz="2000" dirty="0" smtClean="0"/>
              <a:t> richten</a:t>
            </a:r>
          </a:p>
          <a:p>
            <a:pPr>
              <a:spcBef>
                <a:spcPts val="600"/>
              </a:spcBef>
            </a:pPr>
            <a:r>
              <a:rPr lang="de-DE" sz="2000" dirty="0" smtClean="0"/>
              <a:t>      - Beine ausstecken, große Zehen zusammenbinden</a:t>
            </a:r>
          </a:p>
          <a:p>
            <a:pPr>
              <a:spcBef>
                <a:spcPts val="600"/>
              </a:spcBef>
            </a:pPr>
            <a:r>
              <a:rPr lang="de-DE" sz="2000" dirty="0" smtClean="0"/>
              <a:t>      - Den Leichnam mit einem Tuch zudecken</a:t>
            </a:r>
          </a:p>
          <a:p>
            <a:pPr>
              <a:spcBef>
                <a:spcPts val="600"/>
              </a:spcBef>
              <a:buFont typeface="Wingdings" pitchFamily="2" charset="2"/>
              <a:buChar char="ü"/>
            </a:pPr>
            <a:r>
              <a:rPr lang="de-DE" sz="2000" dirty="0" smtClean="0"/>
              <a:t>  Die Familie benachrichtigen (letztes mal besuchen &amp; Abschied nehmen)</a:t>
            </a:r>
            <a:endParaRPr lang="de-DE" dirty="0"/>
          </a:p>
        </p:txBody>
      </p:sp>
      <p:sp>
        <p:nvSpPr>
          <p:cNvPr id="11" name="Abgerundetes Rechteck 10"/>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Das muss ich machen …</a:t>
            </a:r>
            <a:endParaRPr lang="de-DE" sz="2000" b="1" dirty="0">
              <a:solidFill>
                <a:schemeClr val="bg1"/>
              </a:solidFill>
            </a:endParaRPr>
          </a:p>
        </p:txBody>
      </p:sp>
      <p:sp>
        <p:nvSpPr>
          <p:cNvPr id="10"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Handlungsaspekte</a:t>
            </a:r>
            <a:r>
              <a:rPr kumimoji="0" lang="de-DE" sz="1600" b="1" i="0" u="none" strike="noStrike" kern="1200" cap="none" spc="0" normalizeH="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 aus islamischer Sicht</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2"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 calcmode="lin" valueType="num">
                                      <p:cBhvr additive="base">
                                        <p:cTn id="67"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xEl>
                                              <p:pRg st="10" end="10"/>
                                            </p:txEl>
                                          </p:spTgt>
                                        </p:tgtEl>
                                        <p:attrNameLst>
                                          <p:attrName>style.visibility</p:attrName>
                                        </p:attrNameLst>
                                      </p:cBhvr>
                                      <p:to>
                                        <p:strVal val="visible"/>
                                      </p:to>
                                    </p:set>
                                    <p:anim calcmode="lin" valueType="num">
                                      <p:cBhvr additive="base">
                                        <p:cTn id="7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xEl>
                                              <p:pRg st="11" end="11"/>
                                            </p:txEl>
                                          </p:spTgt>
                                        </p:tgtEl>
                                        <p:attrNameLst>
                                          <p:attrName>style.visibility</p:attrName>
                                        </p:attrNameLst>
                                      </p:cBhvr>
                                      <p:to>
                                        <p:strVal val="visible"/>
                                      </p:to>
                                    </p:set>
                                    <p:anim calcmode="lin" valueType="num">
                                      <p:cBhvr additive="base">
                                        <p:cTn id="79"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16</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4" name="Inhaltsplatzhalter 2"/>
          <p:cNvSpPr txBox="1">
            <a:spLocks/>
          </p:cNvSpPr>
          <p:nvPr/>
        </p:nvSpPr>
        <p:spPr>
          <a:xfrm>
            <a:off x="642910" y="2928934"/>
            <a:ext cx="7858180" cy="1000132"/>
          </a:xfrm>
          <a:prstGeom prst="rect">
            <a:avLst/>
          </a:prstGeom>
        </p:spPr>
        <p:txBody>
          <a:bodyPr vert="horz">
            <a:normAutofit/>
          </a:bodyPr>
          <a:lstStyle/>
          <a:p>
            <a:pPr algn="ctr">
              <a:buNone/>
            </a:pPr>
            <a:r>
              <a:rPr lang="de-DE" sz="5400" b="1" dirty="0" smtClean="0">
                <a:ln w="11430"/>
                <a:solidFill>
                  <a:srgbClr val="FFC000"/>
                </a:solidFill>
                <a:effectLst>
                  <a:outerShdw blurRad="50800" dist="39000" dir="5460000" algn="tl">
                    <a:srgbClr val="000000">
                      <a:alpha val="38000"/>
                    </a:srgbClr>
                  </a:outerShdw>
                  <a:reflection blurRad="6350" stA="55000" endA="300" endPos="45500" dir="5400000" sy="-100000" algn="bl" rotWithShape="0"/>
                </a:effectLst>
              </a:rPr>
              <a:t>Die Totenwaschung</a:t>
            </a:r>
            <a:endParaRPr lang="de-DE" sz="5400" b="1" dirty="0">
              <a:ln w="11430"/>
              <a:solidFill>
                <a:srgbClr val="FFC000"/>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17"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a:t>
            </a:r>
            <a:endParaRPr kumimoji="0" lang="de-DE"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1472" y="2143116"/>
            <a:ext cx="7929618" cy="2571768"/>
          </a:xfrm>
        </p:spPr>
        <p:txBody>
          <a:bodyPr>
            <a:noAutofit/>
          </a:bodyPr>
          <a:lstStyle/>
          <a:p>
            <a:pPr algn="ctr">
              <a:buNone/>
            </a:pPr>
            <a:r>
              <a:rPr lang="de-DE" sz="5500" dirty="0" smtClean="0">
                <a:solidFill>
                  <a:schemeClr val="tx2"/>
                </a:solidFill>
                <a:effectLst/>
                <a:latin typeface="Calibri" pitchFamily="34" charset="0"/>
                <a:cs typeface="Calibri" pitchFamily="34" charset="0"/>
              </a:rPr>
              <a:t>Was muss ich </a:t>
            </a:r>
          </a:p>
          <a:p>
            <a:pPr algn="ctr">
              <a:buNone/>
            </a:pPr>
            <a:r>
              <a:rPr lang="de-DE" sz="5500" dirty="0" smtClean="0">
                <a:solidFill>
                  <a:schemeClr val="tx2"/>
                </a:solidFill>
                <a:effectLst/>
                <a:latin typeface="Calibri" pitchFamily="34" charset="0"/>
                <a:cs typeface="Calibri" pitchFamily="34" charset="0"/>
              </a:rPr>
              <a:t>über die Totenwaschung wissen?</a:t>
            </a:r>
          </a:p>
        </p:txBody>
      </p:sp>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17</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3"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Die Totenwaschung</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8"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7158" y="1428760"/>
            <a:ext cx="8786842" cy="5286388"/>
          </a:xfrm>
        </p:spPr>
        <p:txBody>
          <a:bodyPr>
            <a:normAutofit lnSpcReduction="10000"/>
          </a:bodyPr>
          <a:lstStyle/>
          <a:p>
            <a:pPr>
              <a:buNone/>
            </a:pPr>
            <a:endParaRPr lang="de-DE" sz="1200" b="1" dirty="0" smtClean="0">
              <a:solidFill>
                <a:schemeClr val="accent3">
                  <a:lumMod val="60000"/>
                  <a:lumOff val="40000"/>
                </a:schemeClr>
              </a:solidFill>
            </a:endParaRPr>
          </a:p>
          <a:p>
            <a:pPr>
              <a:buFont typeface="Wingdings" pitchFamily="2" charset="2"/>
              <a:buChar char="Ø"/>
            </a:pPr>
            <a:r>
              <a:rPr lang="de-DE" sz="1600" dirty="0" smtClean="0">
                <a:solidFill>
                  <a:srgbClr val="C00000"/>
                </a:solidFill>
              </a:rPr>
              <a:t>Das Urteil:</a:t>
            </a:r>
            <a:endParaRPr lang="de-DE" sz="1600" i="1" dirty="0" smtClean="0">
              <a:solidFill>
                <a:srgbClr val="FF0000"/>
              </a:solidFill>
            </a:endParaRPr>
          </a:p>
          <a:p>
            <a:pPr>
              <a:buFont typeface="Wingdings" pitchFamily="2" charset="2"/>
              <a:buChar char="Ø"/>
            </a:pPr>
            <a:r>
              <a:rPr lang="de-DE" sz="1600" dirty="0" smtClean="0"/>
              <a:t>Wünsche des Verstorbenen berücksichtigen (Testament)</a:t>
            </a:r>
          </a:p>
          <a:p>
            <a:pPr>
              <a:buFont typeface="Wingdings" pitchFamily="2" charset="2"/>
              <a:buChar char="Ø"/>
            </a:pPr>
            <a:r>
              <a:rPr lang="de-DE" sz="1600" dirty="0" smtClean="0"/>
              <a:t>Die Schulden</a:t>
            </a:r>
          </a:p>
          <a:p>
            <a:pPr>
              <a:buFont typeface="Wingdings" pitchFamily="2" charset="2"/>
              <a:buChar char="Ø"/>
            </a:pPr>
            <a:r>
              <a:rPr lang="de-DE" sz="1600" dirty="0" smtClean="0"/>
              <a:t>Wer darf waschen ? Die Reihenfolge?</a:t>
            </a:r>
          </a:p>
          <a:p>
            <a:pPr>
              <a:buNone/>
            </a:pPr>
            <a:r>
              <a:rPr lang="de-DE" sz="1600" i="1" dirty="0" smtClean="0"/>
              <a:t>                      </a:t>
            </a:r>
            <a:r>
              <a:rPr lang="de-DE" sz="1600" i="1" u="sng" dirty="0" smtClean="0"/>
              <a:t>Der Auserwählte</a:t>
            </a:r>
          </a:p>
          <a:p>
            <a:pPr>
              <a:buNone/>
            </a:pPr>
            <a:r>
              <a:rPr lang="de-DE" sz="1600" dirty="0" smtClean="0"/>
              <a:t>		      </a:t>
            </a:r>
            <a:r>
              <a:rPr lang="de-DE" sz="1600" i="1" u="sng" dirty="0" smtClean="0"/>
              <a:t>Nahe Verwandte des Verstorbenen</a:t>
            </a:r>
          </a:p>
          <a:p>
            <a:pPr>
              <a:buNone/>
            </a:pPr>
            <a:r>
              <a:rPr lang="de-DE" sz="1600" i="1" dirty="0" smtClean="0"/>
              <a:t>		      </a:t>
            </a:r>
            <a:r>
              <a:rPr lang="de-DE" sz="1600" i="1" u="sng" dirty="0" smtClean="0"/>
              <a:t>Mann von Mann oder Ehefrau</a:t>
            </a:r>
            <a:r>
              <a:rPr lang="de-DE" sz="1600" i="1" dirty="0" smtClean="0"/>
              <a:t> / </a:t>
            </a:r>
            <a:r>
              <a:rPr lang="de-DE" sz="1600" i="1" u="sng" dirty="0" smtClean="0"/>
              <a:t>Frau von Frau oder Ehemann</a:t>
            </a:r>
          </a:p>
          <a:p>
            <a:pPr>
              <a:buNone/>
            </a:pPr>
            <a:r>
              <a:rPr lang="de-DE" sz="1600" i="1" dirty="0" smtClean="0"/>
              <a:t>                     </a:t>
            </a:r>
            <a:r>
              <a:rPr lang="de-DE" sz="1600" i="1" u="sng" dirty="0" smtClean="0"/>
              <a:t>Kinder unter 7 Jahre von Mann oder Frau</a:t>
            </a:r>
          </a:p>
          <a:p>
            <a:pPr>
              <a:buFont typeface="Wingdings" pitchFamily="2" charset="2"/>
              <a:buChar char="Ø"/>
            </a:pPr>
            <a:r>
              <a:rPr lang="de-DE" sz="1600" dirty="0" smtClean="0"/>
              <a:t>Wer wird gewaschen?</a:t>
            </a:r>
          </a:p>
          <a:p>
            <a:pPr>
              <a:buNone/>
            </a:pPr>
            <a:r>
              <a:rPr lang="de-DE" sz="1600" dirty="0" smtClean="0"/>
              <a:t>		     </a:t>
            </a:r>
            <a:r>
              <a:rPr lang="de-DE" sz="1600" i="1" u="sng" dirty="0" smtClean="0"/>
              <a:t>Kind oder Erwachsene keine Unterschied</a:t>
            </a:r>
          </a:p>
          <a:p>
            <a:pPr>
              <a:buNone/>
            </a:pPr>
            <a:r>
              <a:rPr lang="de-DE" sz="1600" i="1" dirty="0" smtClean="0"/>
              <a:t>		     </a:t>
            </a:r>
            <a:r>
              <a:rPr lang="de-DE" sz="1600" i="1" u="sng" dirty="0" smtClean="0"/>
              <a:t>Tod durch Feuer, Unfall oder Ertrinken ??</a:t>
            </a:r>
          </a:p>
          <a:p>
            <a:pPr>
              <a:buFont typeface="Wingdings" pitchFamily="2" charset="2"/>
              <a:buChar char="Ø"/>
            </a:pPr>
            <a:r>
              <a:rPr lang="de-DE" sz="1600" dirty="0" err="1" smtClean="0"/>
              <a:t>Tayamum</a:t>
            </a:r>
            <a:endParaRPr lang="de-DE" sz="1600" dirty="0" smtClean="0"/>
          </a:p>
          <a:p>
            <a:pPr>
              <a:buFont typeface="Wingdings" pitchFamily="2" charset="2"/>
              <a:buChar char="Ø"/>
            </a:pPr>
            <a:r>
              <a:rPr lang="de-DE" sz="1600" dirty="0" smtClean="0"/>
              <a:t>Wo wird gewaschen?</a:t>
            </a:r>
          </a:p>
          <a:p>
            <a:pPr marL="901700" indent="-17463">
              <a:buNone/>
            </a:pPr>
            <a:r>
              <a:rPr lang="de-DE" sz="1600" i="1" u="sng" dirty="0" smtClean="0"/>
              <a:t>		Die  Waschung wird in einem geschlossenen Raum vom Wäscher und Helfer vollzogen </a:t>
            </a:r>
          </a:p>
          <a:p>
            <a:pPr>
              <a:buFont typeface="Wingdings" pitchFamily="2" charset="2"/>
              <a:buChar char="Ø"/>
            </a:pPr>
            <a:r>
              <a:rPr lang="de-DE" sz="1600" dirty="0" smtClean="0"/>
              <a:t>Wann? </a:t>
            </a:r>
            <a:endParaRPr lang="de-DE" sz="1600" i="1" dirty="0" smtClean="0"/>
          </a:p>
          <a:p>
            <a:pPr>
              <a:buFont typeface="Wingdings" pitchFamily="2" charset="2"/>
              <a:buChar char="Ø"/>
            </a:pPr>
            <a:r>
              <a:rPr lang="de-DE" sz="1600" dirty="0" smtClean="0"/>
              <a:t>Lage des Verstorbenen:</a:t>
            </a:r>
            <a:endParaRPr lang="de-DE" sz="1600" i="1" dirty="0" smtClean="0"/>
          </a:p>
          <a:p>
            <a:pPr>
              <a:buFont typeface="Wingdings" pitchFamily="2" charset="2"/>
              <a:buChar char="Ø"/>
            </a:pPr>
            <a:r>
              <a:rPr lang="de-DE" sz="1600" dirty="0" smtClean="0"/>
              <a:t>Was sagt man währenddessen? </a:t>
            </a:r>
            <a:endParaRPr lang="de-DE" i="1" dirty="0"/>
          </a:p>
        </p:txBody>
      </p:sp>
      <p:sp>
        <p:nvSpPr>
          <p:cNvPr id="10" name="Datumsplatzhalter 9"/>
          <p:cNvSpPr>
            <a:spLocks noGrp="1"/>
          </p:cNvSpPr>
          <p:nvPr>
            <p:ph type="dt" sz="half" idx="10"/>
          </p:nvPr>
        </p:nvSpPr>
        <p:spPr/>
        <p:txBody>
          <a:bodyPr/>
          <a:lstStyle/>
          <a:p>
            <a:r>
              <a:rPr lang="de-DE" dirty="0" smtClean="0"/>
              <a:t>25.04.2015</a:t>
            </a:r>
            <a:endParaRPr lang="de-DE" dirty="0"/>
          </a:p>
        </p:txBody>
      </p:sp>
      <p:sp>
        <p:nvSpPr>
          <p:cNvPr id="12" name="Fußzeilenplatzhalter 11"/>
          <p:cNvSpPr>
            <a:spLocks noGrp="1"/>
          </p:cNvSpPr>
          <p:nvPr>
            <p:ph type="ftr" sz="quarter" idx="11"/>
          </p:nvPr>
        </p:nvSpPr>
        <p:spPr/>
        <p:txBody>
          <a:bodyPr/>
          <a:lstStyle/>
          <a:p>
            <a:r>
              <a:rPr lang="de-DE" dirty="0" smtClean="0"/>
              <a:t>Fortbildungsseminar</a:t>
            </a:r>
            <a:endParaRPr lang="de-DE" dirty="0"/>
          </a:p>
        </p:txBody>
      </p:sp>
      <p:sp>
        <p:nvSpPr>
          <p:cNvPr id="11" name="Foliennummernplatzhalter 10"/>
          <p:cNvSpPr>
            <a:spLocks noGrp="1"/>
          </p:cNvSpPr>
          <p:nvPr>
            <p:ph type="sldNum" sz="quarter" idx="12"/>
          </p:nvPr>
        </p:nvSpPr>
        <p:spPr/>
        <p:txBody>
          <a:bodyPr/>
          <a:lstStyle/>
          <a:p>
            <a:fld id="{BE0C108D-B9E3-49CA-A6DF-265C036769EE}" type="slidenum">
              <a:rPr lang="de-DE" smtClean="0"/>
              <a:pPr/>
              <a:t>18</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4"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Die Totenwaschung</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15" name="Abgerundetes Rechteck 14"/>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Das muss ich wissen…</a:t>
            </a:r>
            <a:endParaRPr lang="de-DE" sz="2000" b="1" dirty="0">
              <a:solidFill>
                <a:schemeClr val="bg1"/>
              </a:solidFill>
            </a:endParaRPr>
          </a:p>
        </p:txBody>
      </p:sp>
      <p:sp>
        <p:nvSpPr>
          <p:cNvPr id="17" name="Textfeld 16"/>
          <p:cNvSpPr txBox="1"/>
          <p:nvPr/>
        </p:nvSpPr>
        <p:spPr>
          <a:xfrm>
            <a:off x="2000232" y="1603630"/>
            <a:ext cx="4786346" cy="338554"/>
          </a:xfrm>
          <a:prstGeom prst="rect">
            <a:avLst/>
          </a:prstGeom>
          <a:noFill/>
        </p:spPr>
        <p:txBody>
          <a:bodyPr wrap="square" rtlCol="0">
            <a:spAutoFit/>
          </a:bodyPr>
          <a:lstStyle/>
          <a:p>
            <a:r>
              <a:rPr lang="de-DE" sz="1600" i="1" u="sng" dirty="0" smtClean="0"/>
              <a:t>Die Totenwaschung ist eine Kollektivpflicht</a:t>
            </a:r>
            <a:endParaRPr lang="de-DE" sz="1600" u="sng" dirty="0"/>
          </a:p>
        </p:txBody>
      </p:sp>
      <p:sp>
        <p:nvSpPr>
          <p:cNvPr id="18" name="Textfeld 17"/>
          <p:cNvSpPr txBox="1"/>
          <p:nvPr/>
        </p:nvSpPr>
        <p:spPr>
          <a:xfrm>
            <a:off x="1643074" y="5562561"/>
            <a:ext cx="3286116" cy="338554"/>
          </a:xfrm>
          <a:prstGeom prst="rect">
            <a:avLst/>
          </a:prstGeom>
          <a:noFill/>
        </p:spPr>
        <p:txBody>
          <a:bodyPr wrap="square" rtlCol="0">
            <a:spAutoFit/>
          </a:bodyPr>
          <a:lstStyle/>
          <a:p>
            <a:r>
              <a:rPr lang="de-DE" sz="1600" i="1" u="sng" dirty="0" smtClean="0"/>
              <a:t>Sich beeilen wenn es möglich ist</a:t>
            </a:r>
            <a:endParaRPr lang="de-DE" sz="1600" i="1" u="sng" dirty="0"/>
          </a:p>
        </p:txBody>
      </p:sp>
      <p:sp>
        <p:nvSpPr>
          <p:cNvPr id="19" name="Textfeld 18"/>
          <p:cNvSpPr txBox="1"/>
          <p:nvPr/>
        </p:nvSpPr>
        <p:spPr>
          <a:xfrm>
            <a:off x="3143240" y="5841114"/>
            <a:ext cx="2428892" cy="338554"/>
          </a:xfrm>
          <a:prstGeom prst="rect">
            <a:avLst/>
          </a:prstGeom>
          <a:noFill/>
        </p:spPr>
        <p:txBody>
          <a:bodyPr wrap="square" rtlCol="0">
            <a:spAutoFit/>
          </a:bodyPr>
          <a:lstStyle/>
          <a:p>
            <a:r>
              <a:rPr lang="de-DE" sz="1600" i="1" u="sng" dirty="0" smtClean="0"/>
              <a:t>Füße Richtung Mekka</a:t>
            </a:r>
            <a:endParaRPr lang="de-DE" sz="1600" u="sng" dirty="0"/>
          </a:p>
        </p:txBody>
      </p:sp>
      <p:sp>
        <p:nvSpPr>
          <p:cNvPr id="20" name="Textfeld 19"/>
          <p:cNvSpPr txBox="1"/>
          <p:nvPr/>
        </p:nvSpPr>
        <p:spPr>
          <a:xfrm>
            <a:off x="3786182" y="6105356"/>
            <a:ext cx="4786346" cy="338554"/>
          </a:xfrm>
          <a:prstGeom prst="rect">
            <a:avLst/>
          </a:prstGeom>
          <a:noFill/>
        </p:spPr>
        <p:txBody>
          <a:bodyPr wrap="square" rtlCol="0">
            <a:spAutoFit/>
          </a:bodyPr>
          <a:lstStyle/>
          <a:p>
            <a:r>
              <a:rPr lang="de-DE" sz="1600" i="1" u="sng" dirty="0" smtClean="0"/>
              <a:t>Bittgebete für den Verstobenen, aufklären</a:t>
            </a:r>
            <a:endParaRPr lang="de-DE" sz="1600" u="sng" dirty="0"/>
          </a:p>
        </p:txBody>
      </p:sp>
      <p:pic>
        <p:nvPicPr>
          <p:cNvPr id="13"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5" end="15"/>
                                            </p:txEl>
                                          </p:spTgt>
                                        </p:tgtEl>
                                        <p:attrNameLst>
                                          <p:attrName>style.visibility</p:attrName>
                                        </p:attrNameLst>
                                      </p:cBhvr>
                                      <p:to>
                                        <p:strVal val="visible"/>
                                      </p:to>
                                    </p:set>
                                    <p:anim calcmode="lin" valueType="num">
                                      <p:cBhvr additive="base">
                                        <p:cTn id="10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04" dur="10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1000" fill="hold"/>
                                        <p:tgtEl>
                                          <p:spTgt spid="18"/>
                                        </p:tgtEl>
                                        <p:attrNameLst>
                                          <p:attrName>ppt_x</p:attrName>
                                        </p:attrNameLst>
                                      </p:cBhvr>
                                      <p:tavLst>
                                        <p:tav tm="0">
                                          <p:val>
                                            <p:strVal val="1+#ppt_w/2"/>
                                          </p:val>
                                        </p:tav>
                                        <p:tav tm="100000">
                                          <p:val>
                                            <p:strVal val="#ppt_x"/>
                                          </p:val>
                                        </p:tav>
                                      </p:tavLst>
                                    </p:anim>
                                    <p:anim calcmode="lin" valueType="num">
                                      <p:cBhvr additive="base">
                                        <p:cTn id="11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16" end="16"/>
                                            </p:txEl>
                                          </p:spTgt>
                                        </p:tgtEl>
                                        <p:attrNameLst>
                                          <p:attrName>style.visibility</p:attrName>
                                        </p:attrNameLst>
                                      </p:cBhvr>
                                      <p:to>
                                        <p:strVal val="visible"/>
                                      </p:to>
                                    </p:set>
                                    <p:anim calcmode="lin" valueType="num">
                                      <p:cBhvr additive="base">
                                        <p:cTn id="115"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16" dur="10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additive="base">
                                        <p:cTn id="121" dur="1000" fill="hold"/>
                                        <p:tgtEl>
                                          <p:spTgt spid="19"/>
                                        </p:tgtEl>
                                        <p:attrNameLst>
                                          <p:attrName>ppt_x</p:attrName>
                                        </p:attrNameLst>
                                      </p:cBhvr>
                                      <p:tavLst>
                                        <p:tav tm="0">
                                          <p:val>
                                            <p:strVal val="1+#ppt_w/2"/>
                                          </p:val>
                                        </p:tav>
                                        <p:tav tm="100000">
                                          <p:val>
                                            <p:strVal val="#ppt_x"/>
                                          </p:val>
                                        </p:tav>
                                      </p:tavLst>
                                    </p:anim>
                                    <p:anim calcmode="lin" valueType="num">
                                      <p:cBhvr additive="base">
                                        <p:cTn id="12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
                                            <p:txEl>
                                              <p:pRg st="17" end="17"/>
                                            </p:txEl>
                                          </p:spTgt>
                                        </p:tgtEl>
                                        <p:attrNameLst>
                                          <p:attrName>style.visibility</p:attrName>
                                        </p:attrNameLst>
                                      </p:cBhvr>
                                      <p:to>
                                        <p:strVal val="visible"/>
                                      </p:to>
                                    </p:set>
                                    <p:anim calcmode="lin" valueType="num">
                                      <p:cBhvr additive="base">
                                        <p:cTn id="127"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28" dur="10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 calcmode="lin" valueType="num">
                                      <p:cBhvr additive="base">
                                        <p:cTn id="133" dur="1000" fill="hold"/>
                                        <p:tgtEl>
                                          <p:spTgt spid="20"/>
                                        </p:tgtEl>
                                        <p:attrNameLst>
                                          <p:attrName>ppt_x</p:attrName>
                                        </p:attrNameLst>
                                      </p:cBhvr>
                                      <p:tavLst>
                                        <p:tav tm="0">
                                          <p:val>
                                            <p:strVal val="1+#ppt_w/2"/>
                                          </p:val>
                                        </p:tav>
                                        <p:tav tm="100000">
                                          <p:val>
                                            <p:strVal val="#ppt_x"/>
                                          </p:val>
                                        </p:tav>
                                      </p:tavLst>
                                    </p:anim>
                                    <p:anim calcmode="lin" valueType="num">
                                      <p:cBhvr additive="base">
                                        <p:cTn id="13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19</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5122" name="AutoShape 2" descr="Bildergebnis für kafa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24" name="AutoShape 4" descr="Bildergebnis für kafa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28" name="AutoShape 8" descr="Bildergebnis für kafa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30" name="AutoShape 10" descr="Bildergebnis für kafan"/>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36" name="AutoShape 16" descr="Bildergebnis für kafou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38" name="AutoShape 18" descr="Bildergebnis für kafou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52" name="AutoShape 32" descr="Bildergebnis für eim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56" name="AutoShape 36" descr="Bildergebnis für eim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60" name="AutoShape 40" descr="Bildergebnis für eim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64" name="AutoShape 44" descr="Bildergebnis für mis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74" name="AutoShape 54" descr="Résultat de recherche d'images pour &quot;‫مسك  جامد‬‎&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9" name="Textfeld 48"/>
          <p:cNvSpPr txBox="1"/>
          <p:nvPr/>
        </p:nvSpPr>
        <p:spPr>
          <a:xfrm>
            <a:off x="6572264" y="1500174"/>
            <a:ext cx="714380" cy="584775"/>
          </a:xfrm>
          <a:prstGeom prst="rect">
            <a:avLst/>
          </a:prstGeom>
          <a:noFill/>
        </p:spPr>
        <p:txBody>
          <a:bodyPr wrap="square" rtlCol="0">
            <a:spAutoFit/>
          </a:bodyPr>
          <a:lstStyle/>
          <a:p>
            <a:pPr algn="ctr"/>
            <a:r>
              <a:rPr lang="de-DE" sz="3200" b="1" dirty="0" smtClean="0"/>
              <a:t>3</a:t>
            </a:r>
            <a:endParaRPr lang="de-DE" sz="3200" b="1" dirty="0"/>
          </a:p>
        </p:txBody>
      </p:sp>
      <p:sp>
        <p:nvSpPr>
          <p:cNvPr id="51" name="Pfeil nach unten 50"/>
          <p:cNvSpPr/>
          <p:nvPr/>
        </p:nvSpPr>
        <p:spPr>
          <a:xfrm>
            <a:off x="6715140" y="3259581"/>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Picture 42" descr="Bild in Originalgröße anzeigen"/>
          <p:cNvPicPr>
            <a:picLocks noChangeAspect="1" noChangeArrowheads="1"/>
          </p:cNvPicPr>
          <p:nvPr/>
        </p:nvPicPr>
        <p:blipFill>
          <a:blip r:embed="rId2" cstate="print"/>
          <a:srcRect/>
          <a:stretch>
            <a:fillRect/>
          </a:stretch>
        </p:blipFill>
        <p:spPr bwMode="auto">
          <a:xfrm>
            <a:off x="5934677" y="4087409"/>
            <a:ext cx="2128267" cy="1815378"/>
          </a:xfrm>
          <a:prstGeom prst="ellipse">
            <a:avLst/>
          </a:prstGeom>
          <a:ln>
            <a:noFill/>
          </a:ln>
          <a:effectLst>
            <a:softEdge rad="112500"/>
          </a:effectLst>
        </p:spPr>
      </p:pic>
      <p:sp>
        <p:nvSpPr>
          <p:cNvPr id="58" name="Textfeld 57"/>
          <p:cNvSpPr txBox="1"/>
          <p:nvPr/>
        </p:nvSpPr>
        <p:spPr>
          <a:xfrm>
            <a:off x="6197359" y="5896293"/>
            <a:ext cx="1563439" cy="461665"/>
          </a:xfrm>
          <a:prstGeom prst="rect">
            <a:avLst/>
          </a:prstGeom>
          <a:noFill/>
        </p:spPr>
        <p:txBody>
          <a:bodyPr wrap="square" rtlCol="0">
            <a:spAutoFit/>
          </a:bodyPr>
          <a:lstStyle/>
          <a:p>
            <a:pPr algn="ctr"/>
            <a:r>
              <a:rPr lang="de-DE" sz="2400" b="1" i="1" dirty="0" err="1" smtClean="0"/>
              <a:t>Kafur</a:t>
            </a:r>
            <a:endParaRPr lang="de-DE" sz="2400" b="1" i="1" dirty="0"/>
          </a:p>
        </p:txBody>
      </p:sp>
      <p:pic>
        <p:nvPicPr>
          <p:cNvPr id="63" name="Picture 59" descr="Bild in Originalgröße anzeigen"/>
          <p:cNvPicPr>
            <a:picLocks noChangeAspect="1" noChangeArrowheads="1"/>
          </p:cNvPicPr>
          <p:nvPr/>
        </p:nvPicPr>
        <p:blipFill>
          <a:blip r:embed="rId3" cstate="print"/>
          <a:srcRect/>
          <a:stretch>
            <a:fillRect/>
          </a:stretch>
        </p:blipFill>
        <p:spPr bwMode="auto">
          <a:xfrm>
            <a:off x="7070986" y="3571876"/>
            <a:ext cx="858600" cy="648000"/>
          </a:xfrm>
          <a:prstGeom prst="ellipse">
            <a:avLst/>
          </a:prstGeom>
          <a:ln>
            <a:noFill/>
          </a:ln>
          <a:effectLst>
            <a:softEdge rad="112500"/>
          </a:effectLst>
        </p:spPr>
      </p:pic>
      <p:grpSp>
        <p:nvGrpSpPr>
          <p:cNvPr id="43" name="Gruppieren 42"/>
          <p:cNvGrpSpPr/>
          <p:nvPr/>
        </p:nvGrpSpPr>
        <p:grpSpPr>
          <a:xfrm>
            <a:off x="3482715" y="2119962"/>
            <a:ext cx="2128267" cy="4237996"/>
            <a:chOff x="3482715" y="2119962"/>
            <a:chExt cx="2128267" cy="4237996"/>
          </a:xfrm>
        </p:grpSpPr>
        <p:sp>
          <p:nvSpPr>
            <p:cNvPr id="66" name="Textfeld 65"/>
            <p:cNvSpPr txBox="1"/>
            <p:nvPr/>
          </p:nvSpPr>
          <p:spPr>
            <a:xfrm>
              <a:off x="3697029" y="5896293"/>
              <a:ext cx="1714512" cy="461665"/>
            </a:xfrm>
            <a:prstGeom prst="rect">
              <a:avLst/>
            </a:prstGeom>
            <a:noFill/>
          </p:spPr>
          <p:txBody>
            <a:bodyPr wrap="square" rtlCol="0">
              <a:spAutoFit/>
            </a:bodyPr>
            <a:lstStyle/>
            <a:p>
              <a:pPr algn="ctr"/>
              <a:r>
                <a:rPr lang="de-DE" sz="2400" b="1" i="1" dirty="0" err="1" smtClean="0"/>
                <a:t>Sidr</a:t>
              </a:r>
              <a:endParaRPr lang="de-DE" sz="2400" b="1" i="1" dirty="0"/>
            </a:p>
          </p:txBody>
        </p:sp>
        <p:pic>
          <p:nvPicPr>
            <p:cNvPr id="64" name="Picture 42" descr="Bild in Originalgröße anzeigen"/>
            <p:cNvPicPr>
              <a:picLocks noChangeAspect="1" noChangeArrowheads="1"/>
            </p:cNvPicPr>
            <p:nvPr/>
          </p:nvPicPr>
          <p:blipFill>
            <a:blip r:embed="rId2" cstate="print"/>
            <a:srcRect/>
            <a:stretch>
              <a:fillRect/>
            </a:stretch>
          </p:blipFill>
          <p:spPr bwMode="auto">
            <a:xfrm>
              <a:off x="3482715" y="4087409"/>
              <a:ext cx="2128267" cy="1815378"/>
            </a:xfrm>
            <a:prstGeom prst="ellipse">
              <a:avLst/>
            </a:prstGeom>
            <a:ln>
              <a:noFill/>
            </a:ln>
            <a:effectLst>
              <a:softEdge rad="112500"/>
            </a:effectLst>
          </p:spPr>
        </p:pic>
        <p:sp>
          <p:nvSpPr>
            <p:cNvPr id="65" name="Pfeil nach unten 64"/>
            <p:cNvSpPr/>
            <p:nvPr/>
          </p:nvSpPr>
          <p:spPr>
            <a:xfrm>
              <a:off x="4357686" y="3259581"/>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 name="Picture 59" descr="Bild in Originalgröße anzeigen"/>
            <p:cNvPicPr>
              <a:picLocks noChangeAspect="1" noChangeArrowheads="1"/>
            </p:cNvPicPr>
            <p:nvPr/>
          </p:nvPicPr>
          <p:blipFill>
            <a:blip r:embed="rId3" cstate="print"/>
            <a:srcRect/>
            <a:stretch>
              <a:fillRect/>
            </a:stretch>
          </p:blipFill>
          <p:spPr bwMode="auto">
            <a:xfrm>
              <a:off x="4643438" y="3571876"/>
              <a:ext cx="858600" cy="648000"/>
            </a:xfrm>
            <a:prstGeom prst="ellipse">
              <a:avLst/>
            </a:prstGeom>
            <a:ln>
              <a:noFill/>
            </a:ln>
            <a:effectLst>
              <a:softEdge rad="112500"/>
            </a:effectLst>
          </p:spPr>
        </p:pic>
        <p:pic>
          <p:nvPicPr>
            <p:cNvPr id="68" name="Picture 57" descr="Résultat de recherche d'images pour &quot;‫سدر مطحون‬‎&quot;"/>
            <p:cNvPicPr>
              <a:picLocks noChangeAspect="1" noChangeArrowheads="1"/>
            </p:cNvPicPr>
            <p:nvPr/>
          </p:nvPicPr>
          <p:blipFill>
            <a:blip r:embed="rId4" cstate="print"/>
            <a:srcRect/>
            <a:stretch>
              <a:fillRect/>
            </a:stretch>
          </p:blipFill>
          <p:spPr bwMode="auto">
            <a:xfrm>
              <a:off x="3857620" y="2119962"/>
              <a:ext cx="1508395" cy="1000132"/>
            </a:xfrm>
            <a:prstGeom prst="roundRect">
              <a:avLst>
                <a:gd name="adj" fmla="val 8594"/>
              </a:avLst>
            </a:prstGeom>
            <a:solidFill>
              <a:srgbClr val="FFFFFF">
                <a:shade val="85000"/>
              </a:srgbClr>
            </a:solidFill>
            <a:ln>
              <a:noFill/>
            </a:ln>
            <a:effectLst/>
          </p:spPr>
        </p:pic>
      </p:grpSp>
      <p:sp>
        <p:nvSpPr>
          <p:cNvPr id="69" name="Textfeld 68"/>
          <p:cNvSpPr txBox="1"/>
          <p:nvPr/>
        </p:nvSpPr>
        <p:spPr>
          <a:xfrm>
            <a:off x="4214810" y="1500174"/>
            <a:ext cx="785817" cy="646331"/>
          </a:xfrm>
          <a:prstGeom prst="rect">
            <a:avLst/>
          </a:prstGeom>
          <a:noFill/>
        </p:spPr>
        <p:txBody>
          <a:bodyPr wrap="square" rtlCol="0">
            <a:spAutoFit/>
          </a:bodyPr>
          <a:lstStyle/>
          <a:p>
            <a:pPr algn="ctr"/>
            <a:r>
              <a:rPr lang="de-DE" sz="3600" b="1" dirty="0" smtClean="0"/>
              <a:t>2</a:t>
            </a:r>
            <a:endParaRPr lang="de-DE" sz="3600" b="1" dirty="0"/>
          </a:p>
        </p:txBody>
      </p:sp>
      <p:sp>
        <p:nvSpPr>
          <p:cNvPr id="71" name="Textfeld 70"/>
          <p:cNvSpPr txBox="1"/>
          <p:nvPr/>
        </p:nvSpPr>
        <p:spPr>
          <a:xfrm>
            <a:off x="1643042" y="1500174"/>
            <a:ext cx="1000132" cy="646331"/>
          </a:xfrm>
          <a:prstGeom prst="rect">
            <a:avLst/>
          </a:prstGeom>
          <a:noFill/>
        </p:spPr>
        <p:txBody>
          <a:bodyPr wrap="square" rtlCol="0">
            <a:spAutoFit/>
          </a:bodyPr>
          <a:lstStyle/>
          <a:p>
            <a:pPr algn="ctr"/>
            <a:r>
              <a:rPr lang="de-DE" sz="3600" b="1" dirty="0" smtClean="0"/>
              <a:t>1</a:t>
            </a:r>
          </a:p>
        </p:txBody>
      </p:sp>
      <p:sp>
        <p:nvSpPr>
          <p:cNvPr id="73" name="Pfeil nach unten 72"/>
          <p:cNvSpPr/>
          <p:nvPr/>
        </p:nvSpPr>
        <p:spPr>
          <a:xfrm>
            <a:off x="1911079" y="3259581"/>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4" name="Picture 42" descr="Bild in Originalgröße anzeigen"/>
          <p:cNvPicPr>
            <a:picLocks noChangeAspect="1" noChangeArrowheads="1"/>
          </p:cNvPicPr>
          <p:nvPr/>
        </p:nvPicPr>
        <p:blipFill>
          <a:blip r:embed="rId2" cstate="print"/>
          <a:srcRect/>
          <a:stretch>
            <a:fillRect/>
          </a:stretch>
        </p:blipFill>
        <p:spPr bwMode="auto">
          <a:xfrm>
            <a:off x="1053823" y="4087409"/>
            <a:ext cx="2128267" cy="1815378"/>
          </a:xfrm>
          <a:prstGeom prst="ellipse">
            <a:avLst/>
          </a:prstGeom>
          <a:ln>
            <a:noFill/>
          </a:ln>
          <a:effectLst>
            <a:softEdge rad="112500"/>
          </a:effectLst>
        </p:spPr>
      </p:pic>
      <p:sp>
        <p:nvSpPr>
          <p:cNvPr id="75" name="Textfeld 74"/>
          <p:cNvSpPr txBox="1"/>
          <p:nvPr/>
        </p:nvSpPr>
        <p:spPr>
          <a:xfrm>
            <a:off x="1125261" y="5892904"/>
            <a:ext cx="1928826" cy="461665"/>
          </a:xfrm>
          <a:prstGeom prst="rect">
            <a:avLst/>
          </a:prstGeom>
          <a:noFill/>
        </p:spPr>
        <p:txBody>
          <a:bodyPr wrap="square" rtlCol="0">
            <a:spAutoFit/>
          </a:bodyPr>
          <a:lstStyle/>
          <a:p>
            <a:pPr algn="ctr"/>
            <a:r>
              <a:rPr lang="de-DE" sz="2400" b="1" i="1" dirty="0" err="1" smtClean="0"/>
              <a:t>Sidr</a:t>
            </a:r>
            <a:endParaRPr lang="de-DE" sz="2400" b="1" i="1" dirty="0"/>
          </a:p>
        </p:txBody>
      </p:sp>
      <p:pic>
        <p:nvPicPr>
          <p:cNvPr id="76" name="Picture 59" descr="Bild in Originalgröße anzeigen"/>
          <p:cNvPicPr>
            <a:picLocks noChangeAspect="1" noChangeArrowheads="1"/>
          </p:cNvPicPr>
          <p:nvPr/>
        </p:nvPicPr>
        <p:blipFill>
          <a:blip r:embed="rId3" cstate="print"/>
          <a:srcRect/>
          <a:stretch>
            <a:fillRect/>
          </a:stretch>
        </p:blipFill>
        <p:spPr bwMode="auto">
          <a:xfrm>
            <a:off x="2214546" y="3638256"/>
            <a:ext cx="858600" cy="648000"/>
          </a:xfrm>
          <a:prstGeom prst="ellipse">
            <a:avLst/>
          </a:prstGeom>
          <a:ln>
            <a:noFill/>
          </a:ln>
          <a:effectLst>
            <a:softEdge rad="112500"/>
          </a:effectLst>
        </p:spPr>
      </p:pic>
      <p:pic>
        <p:nvPicPr>
          <p:cNvPr id="77" name="Picture 20" descr="Bild in Originalgröße anzeigen"/>
          <p:cNvPicPr>
            <a:picLocks noChangeAspect="1" noChangeArrowheads="1"/>
          </p:cNvPicPr>
          <p:nvPr/>
        </p:nvPicPr>
        <p:blipFill>
          <a:blip r:embed="rId5" cstate="print"/>
          <a:srcRect/>
          <a:stretch>
            <a:fillRect/>
          </a:stretch>
        </p:blipFill>
        <p:spPr bwMode="auto">
          <a:xfrm>
            <a:off x="6143636" y="2119962"/>
            <a:ext cx="1571636" cy="990007"/>
          </a:xfrm>
          <a:prstGeom prst="roundRect">
            <a:avLst>
              <a:gd name="adj" fmla="val 8594"/>
            </a:avLst>
          </a:prstGeom>
          <a:solidFill>
            <a:srgbClr val="FFFFFF">
              <a:shade val="85000"/>
            </a:srgbClr>
          </a:solidFill>
          <a:ln>
            <a:noFill/>
          </a:ln>
          <a:effectLst/>
        </p:spPr>
      </p:pic>
      <p:pic>
        <p:nvPicPr>
          <p:cNvPr id="78" name="Picture 57" descr="Résultat de recherche d'images pour &quot;‫سدر مطحون‬‎&quot;"/>
          <p:cNvPicPr>
            <a:picLocks noChangeAspect="1" noChangeArrowheads="1"/>
          </p:cNvPicPr>
          <p:nvPr/>
        </p:nvPicPr>
        <p:blipFill>
          <a:blip r:embed="rId4" cstate="print"/>
          <a:srcRect/>
          <a:stretch>
            <a:fillRect/>
          </a:stretch>
        </p:blipFill>
        <p:spPr bwMode="auto">
          <a:xfrm>
            <a:off x="1357290" y="2143116"/>
            <a:ext cx="1508395" cy="1000132"/>
          </a:xfrm>
          <a:prstGeom prst="roundRect">
            <a:avLst>
              <a:gd name="adj" fmla="val 8594"/>
            </a:avLst>
          </a:prstGeom>
          <a:solidFill>
            <a:srgbClr val="FFFFFF">
              <a:shade val="85000"/>
            </a:srgbClr>
          </a:solidFill>
          <a:ln>
            <a:noFill/>
          </a:ln>
          <a:effectLst/>
        </p:spPr>
      </p:pic>
      <p:sp>
        <p:nvSpPr>
          <p:cNvPr id="39"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Die Totenwaschung</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40" name="Abgerundetes Rechteck 39"/>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Das brauche ich…</a:t>
            </a:r>
            <a:endParaRPr lang="de-DE" sz="2000" b="1" dirty="0">
              <a:solidFill>
                <a:schemeClr val="bg1"/>
              </a:solidFill>
            </a:endParaRPr>
          </a:p>
        </p:txBody>
      </p:sp>
      <p:pic>
        <p:nvPicPr>
          <p:cNvPr id="38" name="Picture 4"/>
          <p:cNvPicPr>
            <a:picLocks noChangeAspect="1" noChangeArrowheads="1"/>
          </p:cNvPicPr>
          <p:nvPr/>
        </p:nvPicPr>
        <p:blipFill>
          <a:blip r:embed="rId6"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p:cTn id="29" dur="500" fill="hold"/>
                                        <p:tgtEl>
                                          <p:spTgt spid="73"/>
                                        </p:tgtEl>
                                        <p:attrNameLst>
                                          <p:attrName>ppt_w</p:attrName>
                                        </p:attrNameLst>
                                      </p:cBhvr>
                                      <p:tavLst>
                                        <p:tav tm="0">
                                          <p:val>
                                            <p:fltVal val="0"/>
                                          </p:val>
                                        </p:tav>
                                        <p:tav tm="100000">
                                          <p:val>
                                            <p:strVal val="#ppt_w"/>
                                          </p:val>
                                        </p:tav>
                                      </p:tavLst>
                                    </p:anim>
                                    <p:anim calcmode="lin" valueType="num">
                                      <p:cBhvr>
                                        <p:cTn id="30" dur="500" fill="hold"/>
                                        <p:tgtEl>
                                          <p:spTgt spid="73"/>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ppt_w</p:attrName>
                                        </p:attrNameLst>
                                      </p:cBhvr>
                                      <p:tavLst>
                                        <p:tav tm="0">
                                          <p:val>
                                            <p:fltVal val="0"/>
                                          </p:val>
                                        </p:tav>
                                        <p:tav tm="100000">
                                          <p:val>
                                            <p:strVal val="#ppt_w"/>
                                          </p:val>
                                        </p:tav>
                                      </p:tavLst>
                                    </p:anim>
                                    <p:anim calcmode="lin" valueType="num">
                                      <p:cBhvr>
                                        <p:cTn id="40" dur="500" fill="hold"/>
                                        <p:tgtEl>
                                          <p:spTgt spid="76"/>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p:cTn id="63" dur="500" fill="hold"/>
                                        <p:tgtEl>
                                          <p:spTgt spid="77"/>
                                        </p:tgtEl>
                                        <p:attrNameLst>
                                          <p:attrName>ppt_w</p:attrName>
                                        </p:attrNameLst>
                                      </p:cBhvr>
                                      <p:tavLst>
                                        <p:tav tm="0">
                                          <p:val>
                                            <p:fltVal val="0"/>
                                          </p:val>
                                        </p:tav>
                                        <p:tav tm="100000">
                                          <p:val>
                                            <p:strVal val="#ppt_w"/>
                                          </p:val>
                                        </p:tav>
                                      </p:tavLst>
                                    </p:anim>
                                    <p:anim calcmode="lin" valueType="num">
                                      <p:cBhvr>
                                        <p:cTn id="64" dur="500" fill="hold"/>
                                        <p:tgtEl>
                                          <p:spTgt spid="77"/>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childTnLst>
                                </p:cTn>
                              </p:par>
                              <p:par>
                                <p:cTn id="75" presetID="23" presetClass="entr" presetSubtype="16"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animBg="1"/>
      <p:bldP spid="58" grpId="0"/>
      <p:bldP spid="69" grpId="0"/>
      <p:bldP spid="71" grpId="0"/>
      <p:bldP spid="73" grpId="0" animBg="1"/>
      <p:bldP spid="75" grpId="0"/>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700" dirty="0" err="1" smtClean="0">
                <a:ln w="11430">
                  <a:solidFill>
                    <a:schemeClr val="bg1">
                      <a:lumMod val="95000"/>
                      <a:lumOff val="5000"/>
                    </a:schemeClr>
                  </a:solidFill>
                </a:ln>
                <a:solidFill>
                  <a:schemeClr val="accent6">
                    <a:lumMod val="75000"/>
                  </a:schemeClr>
                </a:solidFill>
                <a:effectLst>
                  <a:outerShdw blurRad="50800" dist="39000" dir="5460000" algn="tl">
                    <a:srgbClr val="000000">
                      <a:alpha val="38000"/>
                    </a:srgbClr>
                  </a:outerShdw>
                </a:effectLst>
                <a:latin typeface="Bookman Old Style" pitchFamily="18" charset="0"/>
              </a:rPr>
              <a:t>Quranrezitation</a:t>
            </a:r>
            <a:endParaRPr lang="de-DE" sz="3700" dirty="0">
              <a:ln w="11430">
                <a:solidFill>
                  <a:schemeClr val="bg1">
                    <a:lumMod val="95000"/>
                    <a:lumOff val="5000"/>
                  </a:schemeClr>
                </a:solidFill>
              </a:ln>
              <a:solidFill>
                <a:schemeClr val="accent6">
                  <a:lumMod val="75000"/>
                </a:schemeClr>
              </a:solidFill>
              <a:effectLst>
                <a:outerShdw blurRad="50800" dist="39000" dir="5460000" algn="tl">
                  <a:srgbClr val="000000">
                    <a:alpha val="38000"/>
                  </a:srgbClr>
                </a:outerShdw>
              </a:effectLst>
              <a:latin typeface="Bookman Old Style" pitchFamily="18" charset="0"/>
            </a:endParaRPr>
          </a:p>
        </p:txBody>
      </p:sp>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2</a:t>
            </a:fld>
            <a:endParaRPr lang="de-DE"/>
          </a:p>
        </p:txBody>
      </p:sp>
      <p:sp>
        <p:nvSpPr>
          <p:cNvPr id="76804" name="AutoShape 4"/>
          <p:cNvSpPr>
            <a:spLocks noChangeAspect="1" noChangeArrowheads="1"/>
          </p:cNvSpPr>
          <p:nvPr/>
        </p:nvSpPr>
        <p:spPr bwMode="auto">
          <a:xfrm>
            <a:off x="63500" y="-136525"/>
            <a:ext cx="8639175" cy="5981700"/>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76805" name="Picture 5"/>
          <p:cNvPicPr>
            <a:picLocks noChangeAspect="1" noChangeArrowheads="1"/>
          </p:cNvPicPr>
          <p:nvPr/>
        </p:nvPicPr>
        <p:blipFill>
          <a:blip r:embed="rId2" cstate="print"/>
          <a:srcRect/>
          <a:stretch>
            <a:fillRect/>
          </a:stretch>
        </p:blipFill>
        <p:spPr bwMode="auto">
          <a:xfrm>
            <a:off x="1100972" y="1500174"/>
            <a:ext cx="6900052" cy="3957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20</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pic>
        <p:nvPicPr>
          <p:cNvPr id="3074" name="Picture 2" descr="https://encrypted-tbn1.gstatic.com/images?q=tbn:ANd9GcThP0fucpBC4H87Vbw8olVEvtKgs1fy7s3dzfEEbfWsIL3aDWASEQ">
            <a:hlinkClick r:id="rId3"/>
          </p:cNvPr>
          <p:cNvPicPr preferRelativeResize="0">
            <a:picLocks noChangeArrowheads="1"/>
          </p:cNvPicPr>
          <p:nvPr/>
        </p:nvPicPr>
        <p:blipFill>
          <a:blip r:embed="rId4" cstate="print"/>
          <a:srcRect/>
          <a:stretch>
            <a:fillRect/>
          </a:stretch>
        </p:blipFill>
        <p:spPr bwMode="auto">
          <a:xfrm>
            <a:off x="4063504" y="3571876"/>
            <a:ext cx="1080000" cy="1080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Pfeil nach links 17"/>
          <p:cNvSpPr/>
          <p:nvPr/>
        </p:nvSpPr>
        <p:spPr>
          <a:xfrm rot="10800000">
            <a:off x="5643570" y="4000504"/>
            <a:ext cx="571504"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links 19"/>
          <p:cNvSpPr/>
          <p:nvPr/>
        </p:nvSpPr>
        <p:spPr>
          <a:xfrm rot="10800000">
            <a:off x="3071802" y="4000503"/>
            <a:ext cx="571504"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links 20"/>
          <p:cNvSpPr/>
          <p:nvPr/>
        </p:nvSpPr>
        <p:spPr>
          <a:xfrm rot="10800000">
            <a:off x="3071802" y="2500306"/>
            <a:ext cx="571504"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links 21"/>
          <p:cNvSpPr/>
          <p:nvPr/>
        </p:nvSpPr>
        <p:spPr>
          <a:xfrm rot="10800000">
            <a:off x="5643570" y="2500306"/>
            <a:ext cx="571504"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818" name="AutoShape 2" descr="Bildergebnis für watt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34822" name="Picture 6" descr="Watte aus 100% Biowatte 10 x 10 cm ca. 4gr"/>
          <p:cNvPicPr preferRelativeResize="0">
            <a:picLocks noChangeArrowheads="1"/>
          </p:cNvPicPr>
          <p:nvPr/>
        </p:nvPicPr>
        <p:blipFill>
          <a:blip r:embed="rId5" cstate="print"/>
          <a:srcRect l="8000" b="10526"/>
          <a:stretch>
            <a:fillRect/>
          </a:stretch>
        </p:blipFill>
        <p:spPr bwMode="auto">
          <a:xfrm>
            <a:off x="4063504" y="5072074"/>
            <a:ext cx="1080000" cy="1080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80" name="Picture 8" descr="https://encrypted-tbn0.gstatic.com/images?q=tbn:ANd9GcRLxN2DPTGbERBPzoBkn1uoKJNKC6b_BRhJnSXl9W4idyiJ5LIM">
            <a:hlinkClick r:id="rId6"/>
          </p:cNvPr>
          <p:cNvPicPr preferRelativeResize="0">
            <a:picLocks noChangeArrowheads="1"/>
          </p:cNvPicPr>
          <p:nvPr/>
        </p:nvPicPr>
        <p:blipFill>
          <a:blip r:embed="rId7" cstate="print"/>
          <a:srcRect/>
          <a:stretch>
            <a:fillRect/>
          </a:stretch>
        </p:blipFill>
        <p:spPr bwMode="auto">
          <a:xfrm>
            <a:off x="6572264" y="3571876"/>
            <a:ext cx="1080000" cy="1080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824" name="Picture 8" descr="Pflaster Kreuz"/>
          <p:cNvPicPr preferRelativeResize="0">
            <a:picLocks noChangeArrowheads="1"/>
          </p:cNvPicPr>
          <p:nvPr/>
        </p:nvPicPr>
        <p:blipFill>
          <a:blip r:embed="rId8" cstate="print"/>
          <a:srcRect/>
          <a:stretch>
            <a:fillRect/>
          </a:stretch>
        </p:blipFill>
        <p:spPr bwMode="auto">
          <a:xfrm>
            <a:off x="6563834" y="5072074"/>
            <a:ext cx="1080000" cy="1080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3" name="Picture 4" descr="Arena® Badetuch „Halys“">
            <a:hlinkClick r:id="rId9"/>
          </p:cNvPr>
          <p:cNvPicPr preferRelativeResize="0">
            <a:picLocks noChangeArrowheads="1"/>
          </p:cNvPicPr>
          <p:nvPr/>
        </p:nvPicPr>
        <p:blipFill>
          <a:blip r:embed="rId10" cstate="print"/>
          <a:srcRect/>
          <a:stretch>
            <a:fillRect/>
          </a:stretch>
        </p:blipFill>
        <p:spPr bwMode="auto">
          <a:xfrm>
            <a:off x="6572264" y="2071678"/>
            <a:ext cx="1080000" cy="1080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4" descr="Bildergebnis für handschuhe"/>
          <p:cNvPicPr preferRelativeResize="0">
            <a:picLocks noChangeArrowheads="1"/>
          </p:cNvPicPr>
          <p:nvPr/>
        </p:nvPicPr>
        <p:blipFill>
          <a:blip r:embed="rId11" cstate="print"/>
          <a:srcRect/>
          <a:stretch>
            <a:fillRect/>
          </a:stretch>
        </p:blipFill>
        <p:spPr bwMode="auto">
          <a:xfrm>
            <a:off x="4063504" y="2071678"/>
            <a:ext cx="1080000" cy="1080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28" descr="Bild in Originalgröße anzeigen"/>
          <p:cNvPicPr preferRelativeResize="0">
            <a:picLocks noChangeArrowheads="1"/>
          </p:cNvPicPr>
          <p:nvPr/>
        </p:nvPicPr>
        <p:blipFill>
          <a:blip r:embed="rId12" cstate="print"/>
          <a:srcRect/>
          <a:stretch>
            <a:fillRect/>
          </a:stretch>
        </p:blipFill>
        <p:spPr bwMode="auto">
          <a:xfrm>
            <a:off x="1491736" y="3571876"/>
            <a:ext cx="1080000" cy="1080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30" descr="Bild in Originalgröße anzeigen"/>
          <p:cNvPicPr preferRelativeResize="0">
            <a:picLocks noChangeArrowheads="1"/>
          </p:cNvPicPr>
          <p:nvPr/>
        </p:nvPicPr>
        <p:blipFill>
          <a:blip r:embed="rId13" cstate="print"/>
          <a:srcRect/>
          <a:stretch>
            <a:fillRect/>
          </a:stretch>
        </p:blipFill>
        <p:spPr bwMode="auto">
          <a:xfrm>
            <a:off x="1500166" y="5072074"/>
            <a:ext cx="1080000" cy="1080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6" name="Picture 4" descr="https://encrypted-tbn0.gstatic.com/images?q=tbn:ANd9GcRSU_TqUNnpUFK1t_yglruPduC4D7qadzB9XdPr0n30lAj-1iu1">
            <a:hlinkClick r:id="rId14"/>
          </p:cNvPr>
          <p:cNvPicPr preferRelativeResize="0">
            <a:picLocks noChangeArrowheads="1"/>
          </p:cNvPicPr>
          <p:nvPr/>
        </p:nvPicPr>
        <p:blipFill>
          <a:blip r:embed="rId15" cstate="print"/>
          <a:srcRect/>
          <a:stretch>
            <a:fillRect/>
          </a:stretch>
        </p:blipFill>
        <p:spPr bwMode="auto">
          <a:xfrm>
            <a:off x="1491736" y="2071678"/>
            <a:ext cx="1080000" cy="1080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5"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Die Totenwaschung</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27" name="Abgerundetes Rechteck 26"/>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Die Vorbereitung…</a:t>
            </a:r>
            <a:endParaRPr lang="de-DE" sz="2000" b="1" dirty="0">
              <a:solidFill>
                <a:schemeClr val="bg1"/>
              </a:solidFill>
            </a:endParaRPr>
          </a:p>
        </p:txBody>
      </p:sp>
      <p:pic>
        <p:nvPicPr>
          <p:cNvPr id="28" name="Picture 4"/>
          <p:cNvPicPr>
            <a:picLocks noChangeAspect="1" noChangeArrowheads="1"/>
          </p:cNvPicPr>
          <p:nvPr/>
        </p:nvPicPr>
        <p:blipFill>
          <a:blip r:embed="rId16"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ppt_x</p:attrName>
                                        </p:attrNameLst>
                                      </p:cBhvr>
                                      <p:tavLst>
                                        <p:tav tm="0">
                                          <p:val>
                                            <p:strVal val="#ppt_x-.2"/>
                                          </p:val>
                                        </p:tav>
                                        <p:tav tm="100000">
                                          <p:val>
                                            <p:strVal val="#ppt_x"/>
                                          </p:val>
                                        </p:tav>
                                      </p:tavLst>
                                    </p:anim>
                                    <p:anim calcmode="lin" valueType="num">
                                      <p:cBhvr>
                                        <p:cTn id="20"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1" dur="500"/>
                                        <p:tgtEl>
                                          <p:spTgt spid="21"/>
                                        </p:tgtEl>
                                      </p:cBhvr>
                                    </p:animEffect>
                                  </p:childTnLst>
                                </p:cTn>
                              </p:par>
                              <p:par>
                                <p:cTn id="22" presetID="23" presetClass="entr" presetSubtype="16" fill="hold" nodeType="withEffect">
                                  <p:stCondLst>
                                    <p:cond delay="500"/>
                                  </p:stCondLst>
                                  <p:childTnLst>
                                    <p:set>
                                      <p:cBhvr>
                                        <p:cTn id="23" dur="1" fill="hold">
                                          <p:stCondLst>
                                            <p:cond delay="0"/>
                                          </p:stCondLst>
                                        </p:cTn>
                                        <p:tgtEl>
                                          <p:spTgt spid="24"/>
                                        </p:tgtEl>
                                        <p:attrNameLst>
                                          <p:attrName>style.visibility</p:attrName>
                                        </p:attrNameLst>
                                      </p:cBhvr>
                                      <p:to>
                                        <p:strVal val="visible"/>
                                      </p:to>
                                    </p:set>
                                    <p:anim calcmode="lin" valueType="num">
                                      <p:cBhvr>
                                        <p:cTn id="24" dur="1000" fill="hold"/>
                                        <p:tgtEl>
                                          <p:spTgt spid="24"/>
                                        </p:tgtEl>
                                        <p:attrNameLst>
                                          <p:attrName>ppt_w</p:attrName>
                                        </p:attrNameLst>
                                      </p:cBhvr>
                                      <p:tavLst>
                                        <p:tav tm="0">
                                          <p:val>
                                            <p:fltVal val="0"/>
                                          </p:val>
                                        </p:tav>
                                        <p:tav tm="100000">
                                          <p:val>
                                            <p:strVal val="#ppt_w"/>
                                          </p:val>
                                        </p:tav>
                                      </p:tavLst>
                                    </p:anim>
                                    <p:anim calcmode="lin" valueType="num">
                                      <p:cBhvr>
                                        <p:cTn id="25" dur="10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ppt_x</p:attrName>
                                        </p:attrNameLst>
                                      </p:cBhvr>
                                      <p:tavLst>
                                        <p:tav tm="0">
                                          <p:val>
                                            <p:strVal val="#ppt_x-.2"/>
                                          </p:val>
                                        </p:tav>
                                        <p:tav tm="100000">
                                          <p:val>
                                            <p:strVal val="#ppt_x"/>
                                          </p:val>
                                        </p:tav>
                                      </p:tavLst>
                                    </p:anim>
                                    <p:anim calcmode="lin" valueType="num">
                                      <p:cBhvr>
                                        <p:cTn id="31"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2" dur="500"/>
                                        <p:tgtEl>
                                          <p:spTgt spid="22"/>
                                        </p:tgtEl>
                                      </p:cBhvr>
                                    </p:animEffect>
                                  </p:childTnLst>
                                </p:cTn>
                              </p:par>
                              <p:par>
                                <p:cTn id="33" presetID="23" presetClass="entr" presetSubtype="16" fill="hold" nodeType="withEffect">
                                  <p:stCondLst>
                                    <p:cond delay="50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ppt_w</p:attrName>
                                        </p:attrNameLst>
                                      </p:cBhvr>
                                      <p:tavLst>
                                        <p:tav tm="0">
                                          <p:val>
                                            <p:fltVal val="0"/>
                                          </p:val>
                                        </p:tav>
                                        <p:tav tm="100000">
                                          <p:val>
                                            <p:strVal val="#ppt_w"/>
                                          </p:val>
                                        </p:tav>
                                      </p:tavLst>
                                    </p:anim>
                                    <p:anim calcmode="lin" valueType="num">
                                      <p:cBhvr>
                                        <p:cTn id="36" dur="10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ppt_x</p:attrName>
                                        </p:attrNameLst>
                                      </p:cBhvr>
                                      <p:tavLst>
                                        <p:tav tm="0">
                                          <p:val>
                                            <p:strVal val="#ppt_x-.2"/>
                                          </p:val>
                                        </p:tav>
                                        <p:tav tm="100000">
                                          <p:val>
                                            <p:strVal val="#ppt_x"/>
                                          </p:val>
                                        </p:tav>
                                      </p:tavLst>
                                    </p:anim>
                                    <p:anim calcmode="lin" valueType="num">
                                      <p:cBhvr>
                                        <p:cTn id="4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9" dur="500"/>
                                        <p:tgtEl>
                                          <p:spTgt spid="20"/>
                                        </p:tgtEl>
                                      </p:cBhvr>
                                    </p:animEffect>
                                  </p:childTnLst>
                                </p:cTn>
                              </p:par>
                              <p:par>
                                <p:cTn id="50" presetID="23" presetClass="entr" presetSubtype="16" fill="hold" nodeType="withEffect">
                                  <p:stCondLst>
                                    <p:cond delay="500"/>
                                  </p:stCondLst>
                                  <p:childTnLst>
                                    <p:set>
                                      <p:cBhvr>
                                        <p:cTn id="51" dur="1" fill="hold">
                                          <p:stCondLst>
                                            <p:cond delay="0"/>
                                          </p:stCondLst>
                                        </p:cTn>
                                        <p:tgtEl>
                                          <p:spTgt spid="3074"/>
                                        </p:tgtEl>
                                        <p:attrNameLst>
                                          <p:attrName>style.visibility</p:attrName>
                                        </p:attrNameLst>
                                      </p:cBhvr>
                                      <p:to>
                                        <p:strVal val="visible"/>
                                      </p:to>
                                    </p:set>
                                    <p:anim calcmode="lin" valueType="num">
                                      <p:cBhvr>
                                        <p:cTn id="52" dur="1000" fill="hold"/>
                                        <p:tgtEl>
                                          <p:spTgt spid="3074"/>
                                        </p:tgtEl>
                                        <p:attrNameLst>
                                          <p:attrName>ppt_w</p:attrName>
                                        </p:attrNameLst>
                                      </p:cBhvr>
                                      <p:tavLst>
                                        <p:tav tm="0">
                                          <p:val>
                                            <p:fltVal val="0"/>
                                          </p:val>
                                        </p:tav>
                                        <p:tav tm="100000">
                                          <p:val>
                                            <p:strVal val="#ppt_w"/>
                                          </p:val>
                                        </p:tav>
                                      </p:tavLst>
                                    </p:anim>
                                    <p:anim calcmode="lin" valueType="num">
                                      <p:cBhvr>
                                        <p:cTn id="53" dur="10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2"/>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0" dur="500"/>
                                        <p:tgtEl>
                                          <p:spTgt spid="18"/>
                                        </p:tgtEl>
                                      </p:cBhvr>
                                    </p:animEffect>
                                  </p:childTnLst>
                                </p:cTn>
                              </p:par>
                              <p:par>
                                <p:cTn id="61" presetID="23" presetClass="entr" presetSubtype="16" fill="hold" nodeType="withEffect">
                                  <p:stCondLst>
                                    <p:cond delay="500"/>
                                  </p:stCondLst>
                                  <p:childTnLst>
                                    <p:set>
                                      <p:cBhvr>
                                        <p:cTn id="62" dur="1" fill="hold">
                                          <p:stCondLst>
                                            <p:cond delay="0"/>
                                          </p:stCondLst>
                                        </p:cTn>
                                        <p:tgtEl>
                                          <p:spTgt spid="3080"/>
                                        </p:tgtEl>
                                        <p:attrNameLst>
                                          <p:attrName>style.visibility</p:attrName>
                                        </p:attrNameLst>
                                      </p:cBhvr>
                                      <p:to>
                                        <p:strVal val="visible"/>
                                      </p:to>
                                    </p:set>
                                    <p:anim calcmode="lin" valueType="num">
                                      <p:cBhvr>
                                        <p:cTn id="63" dur="1000" fill="hold"/>
                                        <p:tgtEl>
                                          <p:spTgt spid="3080"/>
                                        </p:tgtEl>
                                        <p:attrNameLst>
                                          <p:attrName>ppt_w</p:attrName>
                                        </p:attrNameLst>
                                      </p:cBhvr>
                                      <p:tavLst>
                                        <p:tav tm="0">
                                          <p:val>
                                            <p:fltVal val="0"/>
                                          </p:val>
                                        </p:tav>
                                        <p:tav tm="100000">
                                          <p:val>
                                            <p:strVal val="#ppt_w"/>
                                          </p:val>
                                        </p:tav>
                                      </p:tavLst>
                                    </p:anim>
                                    <p:anim calcmode="lin" valueType="num">
                                      <p:cBhvr>
                                        <p:cTn id="64" dur="1000" fill="hold"/>
                                        <p:tgtEl>
                                          <p:spTgt spid="3080"/>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nodeType="clickEffect">
                                  <p:stCondLst>
                                    <p:cond delay="0"/>
                                  </p:stCondLst>
                                  <p:childTnLst>
                                    <p:set>
                                      <p:cBhvr>
                                        <p:cTn id="74" dur="1" fill="hold">
                                          <p:stCondLst>
                                            <p:cond delay="0"/>
                                          </p:stCondLst>
                                        </p:cTn>
                                        <p:tgtEl>
                                          <p:spTgt spid="34822"/>
                                        </p:tgtEl>
                                        <p:attrNameLst>
                                          <p:attrName>style.visibility</p:attrName>
                                        </p:attrNameLst>
                                      </p:cBhvr>
                                      <p:to>
                                        <p:strVal val="visible"/>
                                      </p:to>
                                    </p:set>
                                    <p:anim calcmode="lin" valueType="num">
                                      <p:cBhvr>
                                        <p:cTn id="75" dur="1000" fill="hold"/>
                                        <p:tgtEl>
                                          <p:spTgt spid="34822"/>
                                        </p:tgtEl>
                                        <p:attrNameLst>
                                          <p:attrName>ppt_w</p:attrName>
                                        </p:attrNameLst>
                                      </p:cBhvr>
                                      <p:tavLst>
                                        <p:tav tm="0">
                                          <p:val>
                                            <p:fltVal val="0"/>
                                          </p:val>
                                        </p:tav>
                                        <p:tav tm="100000">
                                          <p:val>
                                            <p:strVal val="#ppt_w"/>
                                          </p:val>
                                        </p:tav>
                                      </p:tavLst>
                                    </p:anim>
                                    <p:anim calcmode="lin" valueType="num">
                                      <p:cBhvr>
                                        <p:cTn id="76" dur="1000" fill="hold"/>
                                        <p:tgtEl>
                                          <p:spTgt spid="34822"/>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nodeType="clickEffect">
                                  <p:stCondLst>
                                    <p:cond delay="0"/>
                                  </p:stCondLst>
                                  <p:childTnLst>
                                    <p:set>
                                      <p:cBhvr>
                                        <p:cTn id="80" dur="1" fill="hold">
                                          <p:stCondLst>
                                            <p:cond delay="0"/>
                                          </p:stCondLst>
                                        </p:cTn>
                                        <p:tgtEl>
                                          <p:spTgt spid="34824"/>
                                        </p:tgtEl>
                                        <p:attrNameLst>
                                          <p:attrName>style.visibility</p:attrName>
                                        </p:attrNameLst>
                                      </p:cBhvr>
                                      <p:to>
                                        <p:strVal val="visible"/>
                                      </p:to>
                                    </p:set>
                                    <p:anim calcmode="lin" valueType="num">
                                      <p:cBhvr>
                                        <p:cTn id="81" dur="1000" fill="hold"/>
                                        <p:tgtEl>
                                          <p:spTgt spid="34824"/>
                                        </p:tgtEl>
                                        <p:attrNameLst>
                                          <p:attrName>ppt_w</p:attrName>
                                        </p:attrNameLst>
                                      </p:cBhvr>
                                      <p:tavLst>
                                        <p:tav tm="0">
                                          <p:val>
                                            <p:fltVal val="0"/>
                                          </p:val>
                                        </p:tav>
                                        <p:tav tm="100000">
                                          <p:val>
                                            <p:strVal val="#ppt_w"/>
                                          </p:val>
                                        </p:tav>
                                      </p:tavLst>
                                    </p:anim>
                                    <p:anim calcmode="lin" valueType="num">
                                      <p:cBhvr>
                                        <p:cTn id="82" dur="1000" fill="hold"/>
                                        <p:tgtEl>
                                          <p:spTgt spid="348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21</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pic>
        <p:nvPicPr>
          <p:cNvPr id="8" name="Picture 6" descr="http://www.saaid.net/rasael/janasah/1.jpg"/>
          <p:cNvPicPr>
            <a:picLocks noChangeAspect="1" noChangeArrowheads="1"/>
          </p:cNvPicPr>
          <p:nvPr/>
        </p:nvPicPr>
        <p:blipFill>
          <a:blip r:embed="rId3" cstate="print"/>
          <a:srcRect/>
          <a:stretch>
            <a:fillRect/>
          </a:stretch>
        </p:blipFill>
        <p:spPr bwMode="auto">
          <a:xfrm>
            <a:off x="571472" y="1000108"/>
            <a:ext cx="3510667"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Pfeil nach links 14"/>
          <p:cNvSpPr/>
          <p:nvPr/>
        </p:nvSpPr>
        <p:spPr>
          <a:xfrm rot="10800000">
            <a:off x="4286248" y="1928802"/>
            <a:ext cx="642942"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2852726" y="3571876"/>
            <a:ext cx="3505224" cy="2786082"/>
            <a:chOff x="2852726" y="3571876"/>
            <a:chExt cx="3505224" cy="2786082"/>
          </a:xfrm>
        </p:grpSpPr>
        <p:pic>
          <p:nvPicPr>
            <p:cNvPr id="14" name="Picture 8" descr="http://www.saaid.net/rasael/janasah/3.jpg"/>
            <p:cNvPicPr>
              <a:picLocks noChangeAspect="1" noChangeArrowheads="1"/>
            </p:cNvPicPr>
            <p:nvPr/>
          </p:nvPicPr>
          <p:blipFill>
            <a:blip r:embed="rId4" cstate="print"/>
            <a:srcRect/>
            <a:stretch>
              <a:fillRect/>
            </a:stretch>
          </p:blipFill>
          <p:spPr bwMode="auto">
            <a:xfrm>
              <a:off x="2852726" y="4071942"/>
              <a:ext cx="3505224"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Abgerundetes Rechteck 17"/>
            <p:cNvSpPr/>
            <p:nvPr/>
          </p:nvSpPr>
          <p:spPr>
            <a:xfrm>
              <a:off x="3357554" y="3571876"/>
              <a:ext cx="2428892" cy="5000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Al-</a:t>
              </a:r>
              <a:r>
                <a:rPr lang="de-DE" sz="2000" b="1" dirty="0" err="1" smtClean="0">
                  <a:solidFill>
                    <a:schemeClr val="bg1"/>
                  </a:solidFill>
                </a:rPr>
                <a:t>Istinjaa</a:t>
              </a:r>
              <a:endParaRPr lang="de-DE" sz="2000" b="1" dirty="0">
                <a:solidFill>
                  <a:schemeClr val="bg1"/>
                </a:solidFill>
              </a:endParaRPr>
            </a:p>
          </p:txBody>
        </p:sp>
      </p:grpSp>
      <p:pic>
        <p:nvPicPr>
          <p:cNvPr id="19" name="Picture 2" descr="http://www.saaid.net/rasael/janasah/2.jpg"/>
          <p:cNvPicPr>
            <a:picLocks noChangeAspect="1" noChangeArrowheads="1"/>
          </p:cNvPicPr>
          <p:nvPr/>
        </p:nvPicPr>
        <p:blipFill>
          <a:blip r:embed="rId5" cstate="print"/>
          <a:srcRect/>
          <a:stretch>
            <a:fillRect/>
          </a:stretch>
        </p:blipFill>
        <p:spPr bwMode="auto">
          <a:xfrm>
            <a:off x="5133299" y="1000108"/>
            <a:ext cx="3510667"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Pfeil nach links 19"/>
          <p:cNvSpPr/>
          <p:nvPr/>
        </p:nvSpPr>
        <p:spPr>
          <a:xfrm rot="10800000">
            <a:off x="1857357" y="5000636"/>
            <a:ext cx="642942"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Die Totenwaschung</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6" name="Picture 4"/>
          <p:cNvPicPr>
            <a:picLocks noChangeAspect="1" noChangeArrowheads="1"/>
          </p:cNvPicPr>
          <p:nvPr/>
        </p:nvPicPr>
        <p:blipFill>
          <a:blip r:embed="rId6"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2"/>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5" dur="500"/>
                                        <p:tgtEl>
                                          <p:spTgt spid="15"/>
                                        </p:tgtEl>
                                      </p:cBhvr>
                                    </p:animEffect>
                                  </p:childTnLst>
                                </p:cTn>
                              </p:par>
                              <p:par>
                                <p:cTn id="16" presetID="23" presetClass="entr" presetSubtype="16"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ppt_x</p:attrName>
                                        </p:attrNameLst>
                                      </p:cBhvr>
                                      <p:tavLst>
                                        <p:tav tm="0">
                                          <p:val>
                                            <p:strVal val="#ppt_x-.2"/>
                                          </p:val>
                                        </p:tav>
                                        <p:tav tm="100000">
                                          <p:val>
                                            <p:strVal val="#ppt_x"/>
                                          </p:val>
                                        </p:tav>
                                      </p:tavLst>
                                    </p:anim>
                                    <p:anim calcmode="lin" valueType="num">
                                      <p:cBhvr>
                                        <p:cTn id="25"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6" dur="500"/>
                                        <p:tgtEl>
                                          <p:spTgt spid="20"/>
                                        </p:tgtEl>
                                      </p:cBhvr>
                                    </p:animEffect>
                                  </p:childTnLst>
                                </p:cTn>
                              </p:par>
                              <p:par>
                                <p:cTn id="27" presetID="23" presetClass="entr" presetSubtype="16" fill="hold" nodeType="withEffect">
                                  <p:stCondLst>
                                    <p:cond delay="5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22</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pic>
        <p:nvPicPr>
          <p:cNvPr id="17" name="Picture 42" descr="Bild in Originalgröße anzeigen"/>
          <p:cNvPicPr>
            <a:picLocks noChangeAspect="1" noChangeArrowheads="1"/>
          </p:cNvPicPr>
          <p:nvPr/>
        </p:nvPicPr>
        <p:blipFill>
          <a:blip r:embed="rId3" cstate="print"/>
          <a:srcRect/>
          <a:stretch>
            <a:fillRect/>
          </a:stretch>
        </p:blipFill>
        <p:spPr bwMode="auto">
          <a:xfrm>
            <a:off x="6037819" y="2500306"/>
            <a:ext cx="2177519" cy="1857388"/>
          </a:xfrm>
          <a:prstGeom prst="ellipse">
            <a:avLst/>
          </a:prstGeom>
          <a:ln>
            <a:noFill/>
          </a:ln>
          <a:effectLst>
            <a:softEdge rad="112500"/>
          </a:effectLst>
        </p:spPr>
      </p:pic>
      <p:sp>
        <p:nvSpPr>
          <p:cNvPr id="18" name="Pfeil nach links 17"/>
          <p:cNvSpPr/>
          <p:nvPr/>
        </p:nvSpPr>
        <p:spPr>
          <a:xfrm rot="10800000">
            <a:off x="3643306" y="3071810"/>
            <a:ext cx="1785950" cy="785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20" name="Picture 4" descr="https://encrypted-tbn0.gstatic.com/images?q=tbn:ANd9GcRSU_TqUNnpUFK1t_yglruPduC4D7qadzB9XdPr0n30lAj-1iu1">
            <a:hlinkClick r:id="rId4"/>
          </p:cNvPr>
          <p:cNvPicPr>
            <a:picLocks noChangeAspect="1" noChangeArrowheads="1"/>
          </p:cNvPicPr>
          <p:nvPr/>
        </p:nvPicPr>
        <p:blipFill>
          <a:blip r:embed="rId5" cstate="print"/>
          <a:srcRect/>
          <a:stretch>
            <a:fillRect/>
          </a:stretch>
        </p:blipFill>
        <p:spPr bwMode="auto">
          <a:xfrm>
            <a:off x="957475" y="2928934"/>
            <a:ext cx="2042889"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Die Totenwaschung</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16" name="Abgerundetes Rechteck 15"/>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Die Gebetswaschung…</a:t>
            </a:r>
            <a:endParaRPr lang="de-DE" sz="2000" b="1" dirty="0">
              <a:solidFill>
                <a:schemeClr val="bg1"/>
              </a:solidFill>
            </a:endParaRPr>
          </a:p>
        </p:txBody>
      </p:sp>
      <p:pic>
        <p:nvPicPr>
          <p:cNvPr id="13" name="Picture 4"/>
          <p:cNvPicPr>
            <a:picLocks noChangeAspect="1" noChangeArrowheads="1"/>
          </p:cNvPicPr>
          <p:nvPr/>
        </p:nvPicPr>
        <p:blipFill>
          <a:blip r:embed="rId6"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ppt_x-.2"/>
                                          </p:val>
                                        </p:tav>
                                        <p:tav tm="100000">
                                          <p:val>
                                            <p:strVal val="#ppt_x"/>
                                          </p:val>
                                        </p:tav>
                                      </p:tavLst>
                                    </p:anim>
                                    <p:anim calcmode="lin" valueType="num">
                                      <p:cBhvr>
                                        <p:cTn id="20"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1" dur="500"/>
                                        <p:tgtEl>
                                          <p:spTgt spid="18"/>
                                        </p:tgtEl>
                                      </p:cBhvr>
                                    </p:animEffect>
                                  </p:childTnLst>
                                </p:cTn>
                              </p:par>
                              <p:par>
                                <p:cTn id="22" presetID="23" presetClass="entr" presetSubtype="16"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23</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pic>
        <p:nvPicPr>
          <p:cNvPr id="18" name="Picture 14" descr="http://www.saaid.net/rasael/janasah/4.jpg"/>
          <p:cNvPicPr>
            <a:picLocks noChangeAspect="1" noChangeArrowheads="1"/>
          </p:cNvPicPr>
          <p:nvPr/>
        </p:nvPicPr>
        <p:blipFill>
          <a:blip r:embed="rId3" cstate="print"/>
          <a:srcRect/>
          <a:stretch>
            <a:fillRect/>
          </a:stretch>
        </p:blipFill>
        <p:spPr bwMode="auto">
          <a:xfrm>
            <a:off x="857224" y="1857365"/>
            <a:ext cx="2901993" cy="1928824"/>
          </a:xfrm>
          <a:prstGeom prst="rect">
            <a:avLst/>
          </a:prstGeom>
          <a:ln>
            <a:noFill/>
          </a:ln>
          <a:effectLst>
            <a:softEdge rad="112500"/>
          </a:effectLst>
        </p:spPr>
      </p:pic>
      <p:pic>
        <p:nvPicPr>
          <p:cNvPr id="19" name="Picture 16" descr="http://www.saaid.net/rasael/janasah/5.jpg"/>
          <p:cNvPicPr>
            <a:picLocks noChangeAspect="1" noChangeArrowheads="1"/>
          </p:cNvPicPr>
          <p:nvPr/>
        </p:nvPicPr>
        <p:blipFill>
          <a:blip r:embed="rId4" cstate="print"/>
          <a:srcRect/>
          <a:stretch>
            <a:fillRect/>
          </a:stretch>
        </p:blipFill>
        <p:spPr bwMode="auto">
          <a:xfrm>
            <a:off x="857224" y="4214818"/>
            <a:ext cx="2901991" cy="19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Pfeil nach links 20"/>
          <p:cNvSpPr/>
          <p:nvPr/>
        </p:nvSpPr>
        <p:spPr>
          <a:xfrm rot="10800000">
            <a:off x="4143372" y="4820612"/>
            <a:ext cx="928694" cy="6800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18" descr="http://www.saaid.net/rasael/janasah/6.jpg"/>
          <p:cNvPicPr>
            <a:picLocks noChangeAspect="1" noChangeArrowheads="1"/>
          </p:cNvPicPr>
          <p:nvPr/>
        </p:nvPicPr>
        <p:blipFill>
          <a:blip r:embed="rId5" cstate="print"/>
          <a:srcRect/>
          <a:stretch>
            <a:fillRect/>
          </a:stretch>
        </p:blipFill>
        <p:spPr bwMode="auto">
          <a:xfrm>
            <a:off x="5415552" y="4214819"/>
            <a:ext cx="2942662"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0" descr="http://www.saaid.net/rasael/janasah/7.jpg"/>
          <p:cNvPicPr>
            <a:picLocks noChangeAspect="1" noChangeArrowheads="1"/>
          </p:cNvPicPr>
          <p:nvPr/>
        </p:nvPicPr>
        <p:blipFill>
          <a:blip r:embed="rId6" cstate="print"/>
          <a:srcRect/>
          <a:stretch>
            <a:fillRect/>
          </a:stretch>
        </p:blipFill>
        <p:spPr bwMode="auto">
          <a:xfrm>
            <a:off x="5429256" y="1857364"/>
            <a:ext cx="2928958" cy="1937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Pfeil nach links 24"/>
          <p:cNvSpPr/>
          <p:nvPr/>
        </p:nvSpPr>
        <p:spPr>
          <a:xfrm rot="5400000">
            <a:off x="6686678" y="3686290"/>
            <a:ext cx="385085" cy="6429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links 25"/>
          <p:cNvSpPr/>
          <p:nvPr/>
        </p:nvSpPr>
        <p:spPr>
          <a:xfrm rot="16200000">
            <a:off x="2068754" y="3675260"/>
            <a:ext cx="392055" cy="613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Die Totenwaschung</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17" name="Abgerundetes Rechteck 16"/>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Der </a:t>
            </a:r>
            <a:r>
              <a:rPr lang="de-DE" sz="2000" b="1" dirty="0" err="1" smtClean="0">
                <a:solidFill>
                  <a:schemeClr val="bg1"/>
                </a:solidFill>
              </a:rPr>
              <a:t>Ghussul</a:t>
            </a:r>
            <a:r>
              <a:rPr lang="de-DE" sz="2000" b="1" dirty="0" smtClean="0">
                <a:solidFill>
                  <a:schemeClr val="bg1"/>
                </a:solidFill>
              </a:rPr>
              <a:t>…</a:t>
            </a:r>
            <a:endParaRPr lang="de-DE" sz="2000" b="1" dirty="0">
              <a:solidFill>
                <a:schemeClr val="bg1"/>
              </a:solidFill>
            </a:endParaRPr>
          </a:p>
        </p:txBody>
      </p:sp>
      <p:pic>
        <p:nvPicPr>
          <p:cNvPr id="15" name="Picture 4"/>
          <p:cNvPicPr>
            <a:picLocks noChangeAspect="1" noChangeArrowheads="1"/>
          </p:cNvPicPr>
          <p:nvPr/>
        </p:nvPicPr>
        <p:blipFill>
          <a:blip r:embed="rId7"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3" presetClass="entr" presetSubtype="16" fill="hold"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2"/>
                                          </p:val>
                                        </p:tav>
                                        <p:tav tm="100000">
                                          <p:val>
                                            <p:strVal val="#ppt_x"/>
                                          </p:val>
                                        </p:tav>
                                      </p:tavLst>
                                    </p:anim>
                                    <p:anim calcmode="lin" valueType="num">
                                      <p:cBhvr>
                                        <p:cTn id="30"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1" dur="500"/>
                                        <p:tgtEl>
                                          <p:spTgt spid="21"/>
                                        </p:tgtEl>
                                      </p:cBhvr>
                                    </p:animEffect>
                                  </p:childTnLst>
                                </p:cTn>
                              </p:par>
                              <p:par>
                                <p:cTn id="32" presetID="23" presetClass="entr" presetSubtype="16" fill="hold"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3" presetClass="entr" presetSubtype="16" fill="hold" nodeType="withEffect">
                                  <p:stCondLst>
                                    <p:cond delay="50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24</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5" name="Textfeld 14"/>
          <p:cNvSpPr txBox="1"/>
          <p:nvPr/>
        </p:nvSpPr>
        <p:spPr>
          <a:xfrm>
            <a:off x="571472" y="2571744"/>
            <a:ext cx="8072494" cy="1754326"/>
          </a:xfrm>
          <a:prstGeom prst="rect">
            <a:avLst/>
          </a:prstGeom>
          <a:noFill/>
        </p:spPr>
        <p:txBody>
          <a:bodyPr wrap="square" rtlCol="0">
            <a:spAutoFit/>
          </a:bodyPr>
          <a:lstStyle/>
          <a:p>
            <a:pPr algn="ctr"/>
            <a:r>
              <a:rPr lang="de-DE" sz="5400" b="1" dirty="0" smtClean="0">
                <a:ln w="11430"/>
                <a:solidFill>
                  <a:srgbClr val="FFDF79"/>
                </a:solidFill>
                <a:effectLst>
                  <a:outerShdw blurRad="50800" dist="39000" dir="5460000" algn="tl">
                    <a:srgbClr val="000000">
                      <a:alpha val="38000"/>
                    </a:srgbClr>
                  </a:outerShdw>
                  <a:reflection blurRad="6350" stA="55000" endA="300" endPos="45500" dir="5400000" sy="-100000" algn="bl" rotWithShape="0"/>
                </a:effectLst>
              </a:rPr>
              <a:t>Die Totenwaschung</a:t>
            </a:r>
          </a:p>
          <a:p>
            <a:pPr algn="ctr"/>
            <a:r>
              <a:rPr lang="de-DE" sz="5400" b="1" dirty="0" smtClean="0">
                <a:ln w="11430"/>
                <a:solidFill>
                  <a:srgbClr val="FFDF79"/>
                </a:solidFill>
                <a:effectLst>
                  <a:outerShdw blurRad="50800" dist="39000" dir="5460000" algn="tl">
                    <a:srgbClr val="000000">
                      <a:alpha val="38000"/>
                    </a:srgbClr>
                  </a:outerShdw>
                  <a:reflection blurRad="6350" stA="55000" endA="300" endPos="45500" dir="5400000" sy="-100000" algn="bl" rotWithShape="0"/>
                </a:effectLst>
              </a:rPr>
              <a:t> </a:t>
            </a:r>
          </a:p>
        </p:txBody>
      </p:sp>
      <p:sp>
        <p:nvSpPr>
          <p:cNvPr id="13"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Die Totenwaschung</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14" name="Textfeld 13"/>
          <p:cNvSpPr txBox="1"/>
          <p:nvPr/>
        </p:nvSpPr>
        <p:spPr>
          <a:xfrm>
            <a:off x="3286116" y="4429132"/>
            <a:ext cx="2571538" cy="1200329"/>
          </a:xfrm>
          <a:prstGeom prst="rect">
            <a:avLst/>
          </a:prstGeom>
          <a:noFill/>
        </p:spPr>
        <p:txBody>
          <a:bodyPr wrap="none" rtlCol="0">
            <a:spAutoFit/>
          </a:bodyPr>
          <a:lstStyle/>
          <a:p>
            <a:r>
              <a:rPr lang="de-DE" sz="5400" b="1" dirty="0" smtClean="0">
                <a:ln w="11430"/>
                <a:solidFill>
                  <a:srgbClr val="FFDF79"/>
                </a:solidFill>
                <a:effectLst>
                  <a:outerShdw blurRad="50800" dist="39000" dir="5460000" algn="tl">
                    <a:srgbClr val="000000">
                      <a:alpha val="38000"/>
                    </a:srgbClr>
                  </a:outerShdw>
                  <a:reflection blurRad="6350" stA="55000" endA="300" endPos="45500" dir="5400000" sy="-100000" algn="bl" rotWithShape="0"/>
                </a:effectLst>
              </a:rPr>
              <a:t>- Live -</a:t>
            </a:r>
          </a:p>
          <a:p>
            <a:endParaRPr lang="de-DE" dirty="0"/>
          </a:p>
        </p:txBody>
      </p:sp>
      <p:pic>
        <p:nvPicPr>
          <p:cNvPr id="16"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25</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8" name="Inhaltsplatzhalter 2"/>
          <p:cNvSpPr txBox="1">
            <a:spLocks/>
          </p:cNvSpPr>
          <p:nvPr/>
        </p:nvSpPr>
        <p:spPr>
          <a:xfrm>
            <a:off x="642910" y="2643182"/>
            <a:ext cx="7858180" cy="1714512"/>
          </a:xfrm>
          <a:prstGeom prst="rect">
            <a:avLst/>
          </a:prstGeom>
        </p:spPr>
        <p:txBody>
          <a:bodyPr vert="horz">
            <a:normAutofit lnSpcReduction="10000"/>
          </a:bodyPr>
          <a:lstStyle/>
          <a:p>
            <a:pPr algn="ctr"/>
            <a:r>
              <a:rPr lang="de-DE" sz="5400" b="1" dirty="0" smtClean="0">
                <a:ln w="11430"/>
                <a:solidFill>
                  <a:srgbClr val="FFC000"/>
                </a:solidFill>
                <a:effectLst>
                  <a:outerShdw blurRad="50800" dist="39000" dir="5460000" algn="tl">
                    <a:srgbClr val="000000">
                      <a:alpha val="38000"/>
                    </a:srgbClr>
                  </a:outerShdw>
                  <a:reflection blurRad="6350" stA="55000" endA="300" endPos="45500" dir="5400000" sy="-100000" algn="bl" rotWithShape="0"/>
                </a:effectLst>
              </a:rPr>
              <a:t>Das Umwickeln in Tücher</a:t>
            </a:r>
          </a:p>
          <a:p>
            <a:pPr algn="ctr">
              <a:buNone/>
            </a:pPr>
            <a:endParaRPr lang="de-DE" sz="5400" b="1" dirty="0">
              <a:ln w="11430"/>
              <a:solidFill>
                <a:srgbClr val="FFC000"/>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14"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a:t>
            </a:r>
            <a:endParaRPr kumimoji="0" lang="de-DE"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3"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26</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4098" name="AutoShape 2" descr="Résultat de recherche d'images pour &quot;‫مسك  جامد‬‎&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100" name="AutoShape 4" descr="Résultat de recherche d'images pour &quot;‫مسك  جامد‬‎&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1" name="Picture 12" descr="http://www.janazakits.com/images/Janaza_kit_2426.JPG"/>
          <p:cNvPicPr>
            <a:picLocks noChangeAspect="1" noChangeArrowheads="1"/>
          </p:cNvPicPr>
          <p:nvPr/>
        </p:nvPicPr>
        <p:blipFill>
          <a:blip r:embed="rId2" cstate="print"/>
          <a:srcRect/>
          <a:stretch>
            <a:fillRect/>
          </a:stretch>
        </p:blipFill>
        <p:spPr bwMode="auto">
          <a:xfrm>
            <a:off x="6286512" y="2143116"/>
            <a:ext cx="2103972" cy="1577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28" descr="Bild in Originalgröße anzeigen"/>
          <p:cNvPicPr>
            <a:picLocks noChangeAspect="1" noChangeArrowheads="1"/>
          </p:cNvPicPr>
          <p:nvPr/>
        </p:nvPicPr>
        <p:blipFill>
          <a:blip r:embed="rId3" cstate="print"/>
          <a:srcRect/>
          <a:stretch>
            <a:fillRect/>
          </a:stretch>
        </p:blipFill>
        <p:spPr bwMode="auto">
          <a:xfrm>
            <a:off x="3786182" y="2524124"/>
            <a:ext cx="184785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5" name="Gruppieren 24"/>
          <p:cNvGrpSpPr/>
          <p:nvPr/>
        </p:nvGrpSpPr>
        <p:grpSpPr>
          <a:xfrm>
            <a:off x="6286512" y="4429132"/>
            <a:ext cx="2143140" cy="1795833"/>
            <a:chOff x="6286512" y="4429132"/>
            <a:chExt cx="2143140" cy="1795833"/>
          </a:xfrm>
        </p:grpSpPr>
        <p:pic>
          <p:nvPicPr>
            <p:cNvPr id="12" name="Picture 20" descr="Bild in Originalgröße anzeigen"/>
            <p:cNvPicPr>
              <a:picLocks noChangeAspect="1" noChangeArrowheads="1"/>
            </p:cNvPicPr>
            <p:nvPr/>
          </p:nvPicPr>
          <p:blipFill>
            <a:blip r:embed="rId4" cstate="print"/>
            <a:srcRect/>
            <a:stretch>
              <a:fillRect/>
            </a:stretch>
          </p:blipFill>
          <p:spPr bwMode="auto">
            <a:xfrm>
              <a:off x="6286512" y="4429132"/>
              <a:ext cx="2143140"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feld 17"/>
            <p:cNvSpPr txBox="1"/>
            <p:nvPr/>
          </p:nvSpPr>
          <p:spPr>
            <a:xfrm>
              <a:off x="6572264" y="5824855"/>
              <a:ext cx="1571636" cy="400110"/>
            </a:xfrm>
            <a:prstGeom prst="rect">
              <a:avLst/>
            </a:prstGeom>
            <a:noFill/>
          </p:spPr>
          <p:txBody>
            <a:bodyPr wrap="square" rtlCol="0">
              <a:spAutoFit/>
            </a:bodyPr>
            <a:lstStyle/>
            <a:p>
              <a:pPr algn="ctr"/>
              <a:r>
                <a:rPr lang="de-DE" sz="2000" b="1" dirty="0" err="1" smtClean="0"/>
                <a:t>Kafur</a:t>
              </a:r>
              <a:endParaRPr lang="de-DE" sz="2000" b="1" dirty="0"/>
            </a:p>
          </p:txBody>
        </p:sp>
      </p:grpSp>
      <p:grpSp>
        <p:nvGrpSpPr>
          <p:cNvPr id="24" name="Gruppieren 23"/>
          <p:cNvGrpSpPr/>
          <p:nvPr/>
        </p:nvGrpSpPr>
        <p:grpSpPr>
          <a:xfrm>
            <a:off x="3500430" y="4429132"/>
            <a:ext cx="2428892" cy="1818987"/>
            <a:chOff x="3500430" y="4429132"/>
            <a:chExt cx="2428892" cy="1818987"/>
          </a:xfrm>
        </p:grpSpPr>
        <p:pic>
          <p:nvPicPr>
            <p:cNvPr id="14" name="Picture 55" descr="C:\Users\MW10MOS\Desktop\Unbenannt.png"/>
            <p:cNvPicPr>
              <a:picLocks noChangeAspect="1" noChangeArrowheads="1"/>
            </p:cNvPicPr>
            <p:nvPr/>
          </p:nvPicPr>
          <p:blipFill>
            <a:blip r:embed="rId5" cstate="print"/>
            <a:srcRect/>
            <a:stretch>
              <a:fillRect/>
            </a:stretch>
          </p:blipFill>
          <p:spPr bwMode="auto">
            <a:xfrm>
              <a:off x="3643306" y="4429132"/>
              <a:ext cx="2143140" cy="1271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Textfeld 18"/>
            <p:cNvSpPr txBox="1"/>
            <p:nvPr/>
          </p:nvSpPr>
          <p:spPr>
            <a:xfrm>
              <a:off x="3500430" y="5786454"/>
              <a:ext cx="2428892" cy="461665"/>
            </a:xfrm>
            <a:prstGeom prst="rect">
              <a:avLst/>
            </a:prstGeom>
            <a:noFill/>
          </p:spPr>
          <p:txBody>
            <a:bodyPr wrap="square" rtlCol="0">
              <a:spAutoFit/>
            </a:bodyPr>
            <a:lstStyle/>
            <a:p>
              <a:pPr algn="ctr"/>
              <a:r>
                <a:rPr lang="de-DE" sz="2000" b="1" dirty="0" smtClean="0"/>
                <a:t>Trockene</a:t>
              </a:r>
              <a:r>
                <a:rPr lang="de-DE" sz="2400" b="1" dirty="0" smtClean="0"/>
                <a:t> </a:t>
              </a:r>
              <a:r>
                <a:rPr lang="de-DE" sz="2000" b="1" dirty="0" err="1" smtClean="0"/>
                <a:t>Misk</a:t>
              </a:r>
              <a:endParaRPr lang="de-DE" sz="2000" b="1" dirty="0"/>
            </a:p>
          </p:txBody>
        </p:sp>
      </p:grpSp>
      <p:grpSp>
        <p:nvGrpSpPr>
          <p:cNvPr id="21" name="Gruppieren 20"/>
          <p:cNvGrpSpPr/>
          <p:nvPr/>
        </p:nvGrpSpPr>
        <p:grpSpPr>
          <a:xfrm>
            <a:off x="1142976" y="4429132"/>
            <a:ext cx="1928826" cy="1785950"/>
            <a:chOff x="1714480" y="4315904"/>
            <a:chExt cx="1928826" cy="1785950"/>
          </a:xfrm>
        </p:grpSpPr>
        <p:pic>
          <p:nvPicPr>
            <p:cNvPr id="13" name="Picture 46" descr="Lady Gold Million Misk"/>
            <p:cNvPicPr>
              <a:picLocks noChangeAspect="1" noChangeArrowheads="1"/>
            </p:cNvPicPr>
            <p:nvPr/>
          </p:nvPicPr>
          <p:blipFill>
            <a:blip r:embed="rId6" cstate="print"/>
            <a:srcRect/>
            <a:stretch>
              <a:fillRect/>
            </a:stretch>
          </p:blipFill>
          <p:spPr bwMode="auto">
            <a:xfrm>
              <a:off x="1714480" y="4315904"/>
              <a:ext cx="1928826"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feld 19"/>
            <p:cNvSpPr txBox="1"/>
            <p:nvPr/>
          </p:nvSpPr>
          <p:spPr>
            <a:xfrm>
              <a:off x="1785918" y="5701744"/>
              <a:ext cx="1785950" cy="400110"/>
            </a:xfrm>
            <a:prstGeom prst="rect">
              <a:avLst/>
            </a:prstGeom>
            <a:noFill/>
          </p:spPr>
          <p:txBody>
            <a:bodyPr wrap="square" rtlCol="0">
              <a:spAutoFit/>
            </a:bodyPr>
            <a:lstStyle/>
            <a:p>
              <a:pPr algn="ctr"/>
              <a:r>
                <a:rPr lang="de-DE" sz="2000" b="1" dirty="0" smtClean="0"/>
                <a:t>Parfüm</a:t>
              </a:r>
              <a:endParaRPr lang="de-DE" sz="2000" b="1" dirty="0"/>
            </a:p>
          </p:txBody>
        </p:sp>
      </p:grpSp>
      <p:sp>
        <p:nvSpPr>
          <p:cNvPr id="11266" name="AutoShape 2" descr="Bildergebnis für handtüch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1268" name="AutoShape 4" descr="Bildergebnis für handtüch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22" name="Picture 6" descr="http://upload.wikimedia.org/wikipedia/commons/thumb/5/57/Zusammengelegte_Handt%C3%BCcher.jpg/220px-Zusammengelegte_Handt%C3%BCcher.jpg">
            <a:hlinkClick r:id="rId7"/>
          </p:cNvPr>
          <p:cNvPicPr>
            <a:picLocks noChangeAspect="1" noChangeArrowheads="1"/>
          </p:cNvPicPr>
          <p:nvPr/>
        </p:nvPicPr>
        <p:blipFill>
          <a:blip r:embed="rId8" cstate="print"/>
          <a:srcRect/>
          <a:stretch>
            <a:fillRect/>
          </a:stretch>
        </p:blipFill>
        <p:spPr bwMode="auto">
          <a:xfrm>
            <a:off x="1142978" y="2143116"/>
            <a:ext cx="1905012"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Das Umwickeln in Tücher</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27" name="Abgerundetes Rechteck 26"/>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Die Vorbereitung…</a:t>
            </a:r>
            <a:endParaRPr lang="de-DE" sz="2000" b="1" dirty="0">
              <a:solidFill>
                <a:schemeClr val="bg1"/>
              </a:solidFill>
            </a:endParaRPr>
          </a:p>
        </p:txBody>
      </p:sp>
      <p:pic>
        <p:nvPicPr>
          <p:cNvPr id="28" name="Picture 4"/>
          <p:cNvPicPr>
            <a:picLocks noChangeAspect="1" noChangeArrowheads="1"/>
          </p:cNvPicPr>
          <p:nvPr/>
        </p:nvPicPr>
        <p:blipFill>
          <a:blip r:embed="rId9"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27</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pic>
        <p:nvPicPr>
          <p:cNvPr id="8" name="Picture 24" descr="http://www.saaid.net/rasael/janasah/9.jpg"/>
          <p:cNvPicPr>
            <a:picLocks noChangeAspect="1" noChangeArrowheads="1"/>
          </p:cNvPicPr>
          <p:nvPr/>
        </p:nvPicPr>
        <p:blipFill>
          <a:blip r:embed="rId3" cstate="print"/>
          <a:srcRect/>
          <a:stretch>
            <a:fillRect/>
          </a:stretch>
        </p:blipFill>
        <p:spPr bwMode="auto">
          <a:xfrm>
            <a:off x="500034" y="1142984"/>
            <a:ext cx="3968536" cy="1480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6" descr="http://www.saaid.net/rasael/janasah/10.jpg"/>
          <p:cNvPicPr>
            <a:picLocks noChangeAspect="1" noChangeArrowheads="1"/>
          </p:cNvPicPr>
          <p:nvPr/>
        </p:nvPicPr>
        <p:blipFill>
          <a:blip r:embed="rId4" cstate="print"/>
          <a:srcRect/>
          <a:stretch>
            <a:fillRect/>
          </a:stretch>
        </p:blipFill>
        <p:spPr bwMode="auto">
          <a:xfrm>
            <a:off x="2516293" y="2907923"/>
            <a:ext cx="3974200" cy="1470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28" descr="http://www.saaid.net/rasael/janasah/11.jpg"/>
          <p:cNvPicPr>
            <a:picLocks noChangeAspect="1" noChangeArrowheads="1"/>
          </p:cNvPicPr>
          <p:nvPr/>
        </p:nvPicPr>
        <p:blipFill>
          <a:blip r:embed="rId5" cstate="print"/>
          <a:srcRect/>
          <a:stretch>
            <a:fillRect/>
          </a:stretch>
        </p:blipFill>
        <p:spPr bwMode="auto">
          <a:xfrm>
            <a:off x="4526890" y="4672862"/>
            <a:ext cx="3974200" cy="1470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2" descr="Bild in Originalgröße anzeigen"/>
          <p:cNvPicPr>
            <a:picLocks noChangeAspect="1" noChangeArrowheads="1"/>
          </p:cNvPicPr>
          <p:nvPr/>
        </p:nvPicPr>
        <p:blipFill>
          <a:blip r:embed="rId6" cstate="print"/>
          <a:srcRect/>
          <a:stretch>
            <a:fillRect/>
          </a:stretch>
        </p:blipFill>
        <p:spPr bwMode="auto">
          <a:xfrm>
            <a:off x="6786578" y="1071546"/>
            <a:ext cx="1540383"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Das Umwickeln in Tücher</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5" name="Picture 4"/>
          <p:cNvPicPr>
            <a:picLocks noChangeAspect="1" noChangeArrowheads="1"/>
          </p:cNvPicPr>
          <p:nvPr/>
        </p:nvPicPr>
        <p:blipFill>
          <a:blip r:embed="rId7"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2" descr="http://www.saaid.net/rasael/janasah/13.jpg"/>
          <p:cNvPicPr>
            <a:picLocks noChangeAspect="1" noChangeArrowheads="1"/>
          </p:cNvPicPr>
          <p:nvPr/>
        </p:nvPicPr>
        <p:blipFill>
          <a:blip r:embed="rId3" cstate="print"/>
          <a:srcRect/>
          <a:stretch>
            <a:fillRect/>
          </a:stretch>
        </p:blipFill>
        <p:spPr bwMode="auto">
          <a:xfrm>
            <a:off x="4857752" y="928670"/>
            <a:ext cx="3764648" cy="2269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28</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21" name="Pfeil nach links 20"/>
          <p:cNvSpPr/>
          <p:nvPr/>
        </p:nvSpPr>
        <p:spPr>
          <a:xfrm>
            <a:off x="4286248" y="4626637"/>
            <a:ext cx="500066"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links 21"/>
          <p:cNvSpPr/>
          <p:nvPr/>
        </p:nvSpPr>
        <p:spPr>
          <a:xfrm rot="10800000">
            <a:off x="4357686" y="1769117"/>
            <a:ext cx="428628"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links 22"/>
          <p:cNvSpPr/>
          <p:nvPr/>
        </p:nvSpPr>
        <p:spPr>
          <a:xfrm rot="16200000">
            <a:off x="6479623" y="3220213"/>
            <a:ext cx="500065" cy="571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30" descr="http://www.saaid.net/rasael/janasah/12.jpg"/>
          <p:cNvPicPr>
            <a:picLocks noChangeAspect="1" noChangeArrowheads="1"/>
          </p:cNvPicPr>
          <p:nvPr/>
        </p:nvPicPr>
        <p:blipFill>
          <a:blip r:embed="rId4" cstate="print"/>
          <a:srcRect/>
          <a:stretch>
            <a:fillRect/>
          </a:stretch>
        </p:blipFill>
        <p:spPr bwMode="auto">
          <a:xfrm>
            <a:off x="500034" y="967343"/>
            <a:ext cx="3764648" cy="2243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34" descr="http://www.saaid.net/rasael/janasah/14.jpg"/>
          <p:cNvPicPr>
            <a:picLocks noChangeAspect="1" noChangeArrowheads="1"/>
          </p:cNvPicPr>
          <p:nvPr/>
        </p:nvPicPr>
        <p:blipFill>
          <a:blip r:embed="rId5" cstate="print"/>
          <a:srcRect/>
          <a:stretch>
            <a:fillRect/>
          </a:stretch>
        </p:blipFill>
        <p:spPr bwMode="auto">
          <a:xfrm>
            <a:off x="4857752" y="3781988"/>
            <a:ext cx="3734964" cy="2344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36" descr="http://www.saaid.net/rasael/janasah/15.jpg"/>
          <p:cNvPicPr>
            <a:picLocks noChangeAspect="1" noChangeArrowheads="1"/>
          </p:cNvPicPr>
          <p:nvPr/>
        </p:nvPicPr>
        <p:blipFill>
          <a:blip r:embed="rId6" cstate="print"/>
          <a:srcRect/>
          <a:stretch>
            <a:fillRect/>
          </a:stretch>
        </p:blipFill>
        <p:spPr bwMode="auto">
          <a:xfrm>
            <a:off x="500034" y="3781988"/>
            <a:ext cx="3764648" cy="2269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Das Umwickeln in Tücher</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4" name="Picture 4"/>
          <p:cNvPicPr>
            <a:picLocks noChangeAspect="1" noChangeArrowheads="1"/>
          </p:cNvPicPr>
          <p:nvPr/>
        </p:nvPicPr>
        <p:blipFill>
          <a:blip r:embed="rId7"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29</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8" name="Textfeld 7"/>
          <p:cNvSpPr txBox="1"/>
          <p:nvPr/>
        </p:nvSpPr>
        <p:spPr>
          <a:xfrm>
            <a:off x="571472" y="2571745"/>
            <a:ext cx="8072494" cy="2585323"/>
          </a:xfrm>
          <a:prstGeom prst="rect">
            <a:avLst/>
          </a:prstGeom>
          <a:noFill/>
        </p:spPr>
        <p:txBody>
          <a:bodyPr wrap="square" rtlCol="0">
            <a:spAutoFit/>
          </a:bodyPr>
          <a:lstStyle/>
          <a:p>
            <a:pPr algn="ctr"/>
            <a:r>
              <a:rPr lang="de-DE" sz="5400" b="1" dirty="0" smtClean="0">
                <a:ln w="11430"/>
                <a:solidFill>
                  <a:srgbClr val="FFDF79"/>
                </a:solidFill>
                <a:effectLst>
                  <a:outerShdw blurRad="50800" dist="39000" dir="5460000" algn="tl">
                    <a:srgbClr val="000000">
                      <a:alpha val="38000"/>
                    </a:srgbClr>
                  </a:outerShdw>
                  <a:reflection blurRad="6350" stA="55000" endA="300" endPos="45500" dir="5400000" sy="-100000" algn="bl" rotWithShape="0"/>
                </a:effectLst>
              </a:rPr>
              <a:t>Das Umwickeln in Tücher</a:t>
            </a:r>
          </a:p>
          <a:p>
            <a:pPr algn="ctr"/>
            <a:endParaRPr lang="de-DE" sz="5400" b="1" dirty="0" smtClean="0">
              <a:ln w="11430"/>
              <a:solidFill>
                <a:srgbClr val="FFDF79"/>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14"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Das Umwickeln in Tücher</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16" name="Textfeld 15"/>
          <p:cNvSpPr txBox="1"/>
          <p:nvPr/>
        </p:nvSpPr>
        <p:spPr>
          <a:xfrm>
            <a:off x="3286116" y="4800439"/>
            <a:ext cx="2571538" cy="1200329"/>
          </a:xfrm>
          <a:prstGeom prst="rect">
            <a:avLst/>
          </a:prstGeom>
          <a:noFill/>
        </p:spPr>
        <p:txBody>
          <a:bodyPr wrap="none" rtlCol="0">
            <a:spAutoFit/>
          </a:bodyPr>
          <a:lstStyle/>
          <a:p>
            <a:r>
              <a:rPr lang="de-DE" sz="5400" b="1" dirty="0" smtClean="0">
                <a:ln w="11430"/>
                <a:solidFill>
                  <a:srgbClr val="FFDF79"/>
                </a:solidFill>
                <a:effectLst>
                  <a:outerShdw blurRad="50800" dist="39000" dir="5460000" algn="tl">
                    <a:srgbClr val="000000">
                      <a:alpha val="38000"/>
                    </a:srgbClr>
                  </a:outerShdw>
                  <a:reflection blurRad="6350" stA="55000" endA="300" endPos="45500" dir="5400000" sy="-100000" algn="bl" rotWithShape="0"/>
                </a:effectLst>
              </a:rPr>
              <a:t>- Live -</a:t>
            </a:r>
          </a:p>
          <a:p>
            <a:endParaRPr lang="de-DE" dirty="0"/>
          </a:p>
        </p:txBody>
      </p:sp>
      <p:pic>
        <p:nvPicPr>
          <p:cNvPr id="13"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C00000"/>
                </a:solidFill>
                <a:latin typeface="Bookman Old Style" pitchFamily="18" charset="0"/>
              </a:rPr>
              <a:t>Sterbebegleitung im Islam</a:t>
            </a:r>
            <a:endParaRPr lang="de-DE" dirty="0"/>
          </a:p>
        </p:txBody>
      </p:sp>
      <p:sp>
        <p:nvSpPr>
          <p:cNvPr id="3" name="Inhaltsplatzhalter 2"/>
          <p:cNvSpPr>
            <a:spLocks noGrp="1"/>
          </p:cNvSpPr>
          <p:nvPr>
            <p:ph idx="1"/>
          </p:nvPr>
        </p:nvSpPr>
        <p:spPr>
          <a:xfrm>
            <a:off x="357222" y="1517655"/>
            <a:ext cx="9144000" cy="4697427"/>
          </a:xfrm>
        </p:spPr>
        <p:txBody>
          <a:bodyPr>
            <a:noAutofit/>
          </a:bodyPr>
          <a:lstStyle/>
          <a:p>
            <a:r>
              <a:rPr lang="de-DE" sz="3000" b="1" dirty="0">
                <a:ln w="11430"/>
                <a:solidFill>
                  <a:srgbClr val="FFC000"/>
                </a:solidFill>
                <a:effectLst>
                  <a:outerShdw blurRad="50800" dist="39000" dir="5460000" algn="tl">
                    <a:srgbClr val="000000">
                      <a:alpha val="38000"/>
                    </a:srgbClr>
                  </a:outerShdw>
                </a:effectLst>
              </a:rPr>
              <a:t>Unsere Beziehung zum Tod</a:t>
            </a:r>
            <a:endParaRPr lang="de-DE" sz="3000" b="1" dirty="0" smtClean="0">
              <a:ln w="11430"/>
              <a:solidFill>
                <a:srgbClr val="FFC000"/>
              </a:solidFill>
              <a:effectLst>
                <a:outerShdw blurRad="50800" dist="39000" dir="5460000" algn="tl">
                  <a:srgbClr val="000000">
                    <a:alpha val="38000"/>
                  </a:srgbClr>
                </a:outerShdw>
              </a:effectLst>
            </a:endParaRPr>
          </a:p>
          <a:p>
            <a:r>
              <a:rPr lang="de-DE" sz="3000" b="1" dirty="0">
                <a:ln w="11430"/>
                <a:solidFill>
                  <a:srgbClr val="FFC000"/>
                </a:solidFill>
                <a:effectLst>
                  <a:outerShdw blurRad="50800" dist="39000" dir="5460000" algn="tl">
                    <a:srgbClr val="000000">
                      <a:alpha val="38000"/>
                    </a:srgbClr>
                  </a:outerShdw>
                </a:effectLst>
              </a:rPr>
              <a:t>Der Umgang mit Betroffenen</a:t>
            </a:r>
            <a:endParaRPr lang="de-DE" sz="3000" b="1" dirty="0" smtClean="0">
              <a:ln w="11430"/>
              <a:solidFill>
                <a:srgbClr val="FFC000"/>
              </a:solidFill>
              <a:effectLst>
                <a:outerShdw blurRad="50800" dist="39000" dir="5460000" algn="tl">
                  <a:srgbClr val="000000">
                    <a:alpha val="38000"/>
                  </a:srgbClr>
                </a:outerShdw>
              </a:effectLst>
            </a:endParaRPr>
          </a:p>
          <a:p>
            <a:r>
              <a:rPr lang="de-DE" sz="3000" b="1" dirty="0">
                <a:ln w="11430"/>
                <a:solidFill>
                  <a:srgbClr val="FFC000"/>
                </a:solidFill>
                <a:effectLst>
                  <a:outerShdw blurRad="50800" dist="39000" dir="5460000" algn="tl">
                    <a:srgbClr val="000000">
                      <a:alpha val="38000"/>
                    </a:srgbClr>
                  </a:outerShdw>
                </a:effectLst>
              </a:rPr>
              <a:t>Handlungsaspekte aus </a:t>
            </a:r>
            <a:r>
              <a:rPr lang="de-DE" sz="3000" b="1" dirty="0" smtClean="0">
                <a:ln w="11430"/>
                <a:solidFill>
                  <a:srgbClr val="FFC000"/>
                </a:solidFill>
                <a:effectLst>
                  <a:outerShdw blurRad="50800" dist="39000" dir="5460000" algn="tl">
                    <a:srgbClr val="000000">
                      <a:alpha val="38000"/>
                    </a:srgbClr>
                  </a:outerShdw>
                </a:effectLst>
              </a:rPr>
              <a:t>islamischer </a:t>
            </a:r>
            <a:r>
              <a:rPr lang="de-DE" sz="3000" b="1" dirty="0">
                <a:ln w="11430"/>
                <a:solidFill>
                  <a:srgbClr val="FFC000"/>
                </a:solidFill>
                <a:effectLst>
                  <a:outerShdw blurRad="50800" dist="39000" dir="5460000" algn="tl">
                    <a:srgbClr val="000000">
                      <a:alpha val="38000"/>
                    </a:srgbClr>
                  </a:outerShdw>
                </a:effectLst>
              </a:rPr>
              <a:t>Sicht</a:t>
            </a:r>
            <a:endParaRPr lang="de-DE" sz="3000" b="1" dirty="0" smtClean="0">
              <a:ln w="11430"/>
              <a:solidFill>
                <a:srgbClr val="FFC000"/>
              </a:solidFill>
              <a:effectLst>
                <a:outerShdw blurRad="50800" dist="39000" dir="5460000" algn="tl">
                  <a:srgbClr val="000000">
                    <a:alpha val="38000"/>
                  </a:srgbClr>
                </a:outerShdw>
              </a:effectLst>
            </a:endParaRPr>
          </a:p>
          <a:p>
            <a:r>
              <a:rPr lang="de-DE" sz="3000" b="1" dirty="0">
                <a:ln w="11430"/>
                <a:solidFill>
                  <a:srgbClr val="FFC000"/>
                </a:solidFill>
                <a:effectLst>
                  <a:outerShdw blurRad="50800" dist="39000" dir="5460000" algn="tl">
                    <a:srgbClr val="000000">
                      <a:alpha val="38000"/>
                    </a:srgbClr>
                  </a:outerShdw>
                </a:effectLst>
              </a:rPr>
              <a:t>Die </a:t>
            </a:r>
            <a:r>
              <a:rPr lang="de-DE" sz="3000" b="1" dirty="0" smtClean="0">
                <a:ln w="11430"/>
                <a:solidFill>
                  <a:srgbClr val="FFC000"/>
                </a:solidFill>
                <a:effectLst>
                  <a:outerShdw blurRad="50800" dist="39000" dir="5460000" algn="tl">
                    <a:srgbClr val="000000">
                      <a:alpha val="38000"/>
                    </a:srgbClr>
                  </a:outerShdw>
                </a:effectLst>
              </a:rPr>
              <a:t>Totenwaschung</a:t>
            </a:r>
          </a:p>
          <a:p>
            <a:r>
              <a:rPr lang="de-DE" sz="3000" b="1" dirty="0" smtClean="0">
                <a:ln w="11430"/>
                <a:solidFill>
                  <a:srgbClr val="FFC000"/>
                </a:solidFill>
                <a:effectLst>
                  <a:outerShdw blurRad="50800" dist="39000" dir="5460000" algn="tl">
                    <a:srgbClr val="000000">
                      <a:alpha val="38000"/>
                    </a:srgbClr>
                  </a:outerShdw>
                </a:effectLst>
              </a:rPr>
              <a:t>Das Umwickeln in Tücher</a:t>
            </a:r>
          </a:p>
          <a:p>
            <a:r>
              <a:rPr lang="de-DE" sz="3000" b="1" dirty="0">
                <a:ln w="11430"/>
                <a:solidFill>
                  <a:srgbClr val="FFC000"/>
                </a:solidFill>
                <a:effectLst>
                  <a:outerShdw blurRad="50800" dist="39000" dir="5460000" algn="tl">
                    <a:srgbClr val="000000">
                      <a:alpha val="38000"/>
                    </a:srgbClr>
                  </a:outerShdw>
                </a:effectLst>
              </a:rPr>
              <a:t>Das Totengebet</a:t>
            </a:r>
            <a:endParaRPr lang="de-DE" sz="3000" b="1" dirty="0" smtClean="0">
              <a:ln w="11430"/>
              <a:solidFill>
                <a:srgbClr val="FFC000"/>
              </a:solidFill>
              <a:effectLst>
                <a:outerShdw blurRad="50800" dist="39000" dir="5460000" algn="tl">
                  <a:srgbClr val="000000">
                    <a:alpha val="38000"/>
                  </a:srgbClr>
                </a:outerShdw>
              </a:effectLst>
            </a:endParaRPr>
          </a:p>
          <a:p>
            <a:r>
              <a:rPr lang="de-DE" sz="3000" b="1" dirty="0">
                <a:ln w="11430"/>
                <a:solidFill>
                  <a:srgbClr val="FFC000"/>
                </a:solidFill>
                <a:effectLst>
                  <a:outerShdw blurRad="50800" dist="39000" dir="5460000" algn="tl">
                    <a:srgbClr val="000000">
                      <a:alpha val="38000"/>
                    </a:srgbClr>
                  </a:outerShdw>
                </a:effectLst>
              </a:rPr>
              <a:t>Die Beerdigungsriten</a:t>
            </a:r>
            <a:endParaRPr lang="de-DE" sz="3000" b="1" dirty="0" smtClean="0">
              <a:ln w="11430"/>
              <a:solidFill>
                <a:srgbClr val="FFC000"/>
              </a:solidFill>
              <a:effectLst>
                <a:outerShdw blurRad="50800" dist="39000" dir="5460000" algn="tl">
                  <a:srgbClr val="000000">
                    <a:alpha val="38000"/>
                  </a:srgbClr>
                </a:outerShdw>
              </a:effectLst>
            </a:endParaRPr>
          </a:p>
          <a:p>
            <a:r>
              <a:rPr lang="de-DE" sz="3000" b="1" dirty="0">
                <a:ln w="11430"/>
                <a:solidFill>
                  <a:srgbClr val="FFC000"/>
                </a:solidFill>
                <a:effectLst>
                  <a:outerShdw blurRad="50800" dist="39000" dir="5460000" algn="tl">
                    <a:srgbClr val="000000">
                      <a:alpha val="38000"/>
                    </a:srgbClr>
                  </a:outerShdw>
                </a:effectLst>
              </a:rPr>
              <a:t>Wie geht es </a:t>
            </a:r>
            <a:r>
              <a:rPr lang="de-DE" sz="3000" b="1" dirty="0" smtClean="0">
                <a:ln w="11430"/>
                <a:solidFill>
                  <a:srgbClr val="FFC000"/>
                </a:solidFill>
                <a:effectLst>
                  <a:outerShdw blurRad="50800" dist="39000" dir="5460000" algn="tl">
                    <a:srgbClr val="000000">
                      <a:alpha val="38000"/>
                    </a:srgbClr>
                  </a:outerShdw>
                </a:effectLst>
              </a:rPr>
              <a:t>weiter?</a:t>
            </a:r>
          </a:p>
          <a:p>
            <a:endParaRPr lang="de-DE" sz="3000" dirty="0">
              <a:effectLst/>
            </a:endParaRPr>
          </a:p>
        </p:txBody>
      </p:sp>
      <p:sp>
        <p:nvSpPr>
          <p:cNvPr id="4" name="Datumsplatzhalter 3"/>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5" name="Foliennummernplatzhalter 4"/>
          <p:cNvSpPr>
            <a:spLocks noGrp="1"/>
          </p:cNvSpPr>
          <p:nvPr>
            <p:ph type="sldNum" sz="quarter" idx="12"/>
          </p:nvPr>
        </p:nvSpPr>
        <p:spPr/>
        <p:txBody>
          <a:bodyPr/>
          <a:lstStyle/>
          <a:p>
            <a:fld id="{BE0C108D-B9E3-49CA-A6DF-265C036769EE}" type="slidenum">
              <a:rPr lang="de-DE" smtClean="0"/>
              <a:pPr/>
              <a:t>3</a:t>
            </a:fld>
            <a:endParaRPr lang="de-DE"/>
          </a:p>
        </p:txBody>
      </p:sp>
      <p:pic>
        <p:nvPicPr>
          <p:cNvPr id="7"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0034" y="1571612"/>
            <a:ext cx="8229600" cy="4525963"/>
          </a:xfrm>
        </p:spPr>
        <p:txBody>
          <a:bodyPr/>
          <a:lstStyle/>
          <a:p>
            <a:pPr algn="ctr">
              <a:buNone/>
            </a:pPr>
            <a:endParaRPr lang="de-DE" b="1" dirty="0" smtClean="0"/>
          </a:p>
          <a:p>
            <a:pPr algn="ctr">
              <a:buNone/>
            </a:pPr>
            <a:endParaRPr lang="de-DE" b="1" dirty="0"/>
          </a:p>
          <a:p>
            <a:pPr algn="ctr">
              <a:buNone/>
            </a:pPr>
            <a:r>
              <a:rPr lang="de-DE" sz="5400" b="1" dirty="0" smtClean="0">
                <a:ln w="11430"/>
                <a:solidFill>
                  <a:srgbClr val="FFC000"/>
                </a:solidFill>
                <a:effectLst>
                  <a:outerShdw blurRad="50800" dist="39000" dir="5460000" algn="tl">
                    <a:srgbClr val="000000">
                      <a:alpha val="38000"/>
                    </a:srgbClr>
                  </a:outerShdw>
                  <a:reflection blurRad="6350" stA="55000" endA="300" endPos="45500" dir="5400000" sy="-100000" algn="bl" rotWithShape="0"/>
                </a:effectLst>
              </a:rPr>
              <a:t>Das Totengebet</a:t>
            </a:r>
            <a:endParaRPr lang="de-DE" sz="5400" b="1" dirty="0">
              <a:ln w="11430"/>
              <a:solidFill>
                <a:srgbClr val="FFC000"/>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30</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3"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a:t>
            </a:r>
            <a:endParaRPr kumimoji="0" lang="de-DE"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31</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4098" name="AutoShape 2" descr="Résultat de recherche d'images pour &quot;‫مسك  جامد‬‎&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100" name="AutoShape 4" descr="Résultat de recherche d'images pour &quot;‫مسك  جامد‬‎&quo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1266" name="AutoShape 2" descr="Bildergebnis für handtüch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1268" name="AutoShape 4" descr="Bildergebnis für handtüche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grpSp>
        <p:nvGrpSpPr>
          <p:cNvPr id="17" name="Gruppieren 16"/>
          <p:cNvGrpSpPr/>
          <p:nvPr/>
        </p:nvGrpSpPr>
        <p:grpSpPr>
          <a:xfrm>
            <a:off x="1000100" y="1857364"/>
            <a:ext cx="7221042" cy="4286280"/>
            <a:chOff x="1000100" y="1966399"/>
            <a:chExt cx="7221042" cy="4286280"/>
          </a:xfrm>
        </p:grpSpPr>
        <p:pic>
          <p:nvPicPr>
            <p:cNvPr id="32769" name="Picture 1"/>
            <p:cNvPicPr>
              <a:picLocks noChangeAspect="1" noChangeArrowheads="1"/>
            </p:cNvPicPr>
            <p:nvPr/>
          </p:nvPicPr>
          <p:blipFill>
            <a:blip r:embed="rId2" cstate="print"/>
            <a:srcRect/>
            <a:stretch>
              <a:fillRect/>
            </a:stretch>
          </p:blipFill>
          <p:spPr bwMode="auto">
            <a:xfrm>
              <a:off x="1000100" y="4323853"/>
              <a:ext cx="7221042"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6" descr="Résultat de recherche d'images pour &quot;‫تكفين‬‎&quot;"/>
            <p:cNvPicPr>
              <a:picLocks noChangeAspect="1" noChangeArrowheads="1"/>
            </p:cNvPicPr>
            <p:nvPr/>
          </p:nvPicPr>
          <p:blipFill>
            <a:blip r:embed="rId3" cstate="print"/>
            <a:srcRect/>
            <a:stretch>
              <a:fillRect/>
            </a:stretch>
          </p:blipFill>
          <p:spPr bwMode="auto">
            <a:xfrm>
              <a:off x="2684796" y="1966399"/>
              <a:ext cx="3887468" cy="2176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5"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latin typeface="Bookman Old Style" pitchFamily="18" charset="0"/>
                <a:ea typeface="+mj-ea"/>
                <a:cs typeface="+mj-cs"/>
              </a:rPr>
              <a:t>Das Totengebet</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16" name="Abgerundetes Rechteck 15"/>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Der Sarg…</a:t>
            </a:r>
            <a:endParaRPr lang="de-DE" sz="2000" b="1" dirty="0">
              <a:solidFill>
                <a:schemeClr val="bg1"/>
              </a:solidFill>
            </a:endParaRPr>
          </a:p>
        </p:txBody>
      </p:sp>
      <p:pic>
        <p:nvPicPr>
          <p:cNvPr id="18" name="Picture 4"/>
          <p:cNvPicPr>
            <a:picLocks noChangeAspect="1" noChangeArrowheads="1"/>
          </p:cNvPicPr>
          <p:nvPr/>
        </p:nvPicPr>
        <p:blipFill>
          <a:blip r:embed="rId4"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32</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pic>
        <p:nvPicPr>
          <p:cNvPr id="6146" name="Picture 2" descr="http://www.saaid.net/rasael/janasah/16.jpg"/>
          <p:cNvPicPr>
            <a:picLocks noChangeAspect="1" noChangeArrowheads="1"/>
          </p:cNvPicPr>
          <p:nvPr/>
        </p:nvPicPr>
        <p:blipFill>
          <a:blip r:embed="rId3" cstate="print"/>
          <a:srcRect/>
          <a:stretch>
            <a:fillRect/>
          </a:stretch>
        </p:blipFill>
        <p:spPr bwMode="auto">
          <a:xfrm>
            <a:off x="1071538" y="3500438"/>
            <a:ext cx="2928662" cy="2714644"/>
          </a:xfrm>
          <a:prstGeom prst="rect">
            <a:avLst/>
          </a:prstGeom>
          <a:ln>
            <a:noFill/>
          </a:ln>
          <a:effectLst>
            <a:softEdge rad="112500"/>
          </a:effectLst>
        </p:spPr>
      </p:pic>
      <p:pic>
        <p:nvPicPr>
          <p:cNvPr id="6148" name="Picture 4" descr="http://www.saaid.net/rasael/janasah/17.jpg"/>
          <p:cNvPicPr>
            <a:picLocks noChangeAspect="1" noChangeArrowheads="1"/>
          </p:cNvPicPr>
          <p:nvPr/>
        </p:nvPicPr>
        <p:blipFill>
          <a:blip r:embed="rId4" cstate="print"/>
          <a:srcRect/>
          <a:stretch>
            <a:fillRect/>
          </a:stretch>
        </p:blipFill>
        <p:spPr bwMode="auto">
          <a:xfrm>
            <a:off x="5119293" y="1584883"/>
            <a:ext cx="2953169" cy="2714644"/>
          </a:xfrm>
          <a:prstGeom prst="rect">
            <a:avLst/>
          </a:prstGeom>
          <a:ln>
            <a:noFill/>
          </a:ln>
          <a:effectLst>
            <a:softEdge rad="112500"/>
          </a:effectLst>
        </p:spPr>
      </p:pic>
      <p:sp>
        <p:nvSpPr>
          <p:cNvPr id="13" name="Textfeld 12"/>
          <p:cNvSpPr txBox="1"/>
          <p:nvPr/>
        </p:nvSpPr>
        <p:spPr>
          <a:xfrm>
            <a:off x="5786446" y="1000108"/>
            <a:ext cx="1643074" cy="584775"/>
          </a:xfrm>
          <a:prstGeom prst="rect">
            <a:avLst/>
          </a:prstGeom>
          <a:noFill/>
        </p:spPr>
        <p:txBody>
          <a:bodyPr wrap="square" rtlCol="0">
            <a:spAutoFit/>
          </a:bodyPr>
          <a:lstStyle/>
          <a:p>
            <a:pPr algn="ctr"/>
            <a:r>
              <a:rPr lang="de-DE" sz="3200" b="1" dirty="0" smtClean="0">
                <a:solidFill>
                  <a:schemeClr val="tx2"/>
                </a:solidFill>
              </a:rPr>
              <a:t>Frau</a:t>
            </a:r>
            <a:endParaRPr lang="de-DE" sz="3200" b="1" dirty="0">
              <a:solidFill>
                <a:schemeClr val="tx2"/>
              </a:solidFill>
            </a:endParaRPr>
          </a:p>
        </p:txBody>
      </p:sp>
      <p:sp>
        <p:nvSpPr>
          <p:cNvPr id="14" name="Textfeld 13"/>
          <p:cNvSpPr txBox="1"/>
          <p:nvPr/>
        </p:nvSpPr>
        <p:spPr>
          <a:xfrm>
            <a:off x="-32" y="2928934"/>
            <a:ext cx="5000660" cy="584775"/>
          </a:xfrm>
          <a:prstGeom prst="rect">
            <a:avLst/>
          </a:prstGeom>
          <a:noFill/>
        </p:spPr>
        <p:txBody>
          <a:bodyPr wrap="square" rtlCol="0">
            <a:spAutoFit/>
          </a:bodyPr>
          <a:lstStyle/>
          <a:p>
            <a:pPr algn="ctr"/>
            <a:r>
              <a:rPr lang="de-DE" sz="3200" b="1" dirty="0" smtClean="0">
                <a:solidFill>
                  <a:schemeClr val="tx2"/>
                </a:solidFill>
              </a:rPr>
              <a:t>Mann</a:t>
            </a:r>
            <a:endParaRPr lang="de-DE" sz="3200" b="1" dirty="0">
              <a:solidFill>
                <a:schemeClr val="tx2"/>
              </a:solidFill>
            </a:endParaRPr>
          </a:p>
        </p:txBody>
      </p:sp>
      <p:grpSp>
        <p:nvGrpSpPr>
          <p:cNvPr id="21" name="Gruppieren 20"/>
          <p:cNvGrpSpPr/>
          <p:nvPr/>
        </p:nvGrpSpPr>
        <p:grpSpPr>
          <a:xfrm>
            <a:off x="1357290" y="1600130"/>
            <a:ext cx="7215238" cy="4300682"/>
            <a:chOff x="1357290" y="1600130"/>
            <a:chExt cx="7215238" cy="4300682"/>
          </a:xfrm>
        </p:grpSpPr>
        <p:sp>
          <p:nvSpPr>
            <p:cNvPr id="15" name="Textfeld 14"/>
            <p:cNvSpPr txBox="1"/>
            <p:nvPr/>
          </p:nvSpPr>
          <p:spPr>
            <a:xfrm>
              <a:off x="1357290" y="1600130"/>
              <a:ext cx="1186543" cy="400110"/>
            </a:xfrm>
            <a:prstGeom prst="rect">
              <a:avLst/>
            </a:prstGeom>
            <a:noFill/>
          </p:spPr>
          <p:txBody>
            <a:bodyPr wrap="none" rtlCol="0">
              <a:spAutoFit/>
            </a:bodyPr>
            <a:lstStyle/>
            <a:p>
              <a:r>
                <a:rPr lang="de-DE" sz="2000" b="1" dirty="0" smtClean="0"/>
                <a:t>Junge ?</a:t>
              </a:r>
              <a:endParaRPr lang="de-DE" sz="2000" b="1" dirty="0"/>
            </a:p>
          </p:txBody>
        </p:sp>
        <p:sp>
          <p:nvSpPr>
            <p:cNvPr id="16" name="Textfeld 15"/>
            <p:cNvSpPr txBox="1"/>
            <p:nvPr/>
          </p:nvSpPr>
          <p:spPr>
            <a:xfrm>
              <a:off x="2500298" y="2171634"/>
              <a:ext cx="1609736" cy="400110"/>
            </a:xfrm>
            <a:prstGeom prst="rect">
              <a:avLst/>
            </a:prstGeom>
            <a:noFill/>
          </p:spPr>
          <p:txBody>
            <a:bodyPr wrap="none" rtlCol="0">
              <a:spAutoFit/>
            </a:bodyPr>
            <a:lstStyle/>
            <a:p>
              <a:r>
                <a:rPr lang="de-DE" sz="2000" b="1" dirty="0" smtClean="0"/>
                <a:t>Mädchen ?</a:t>
              </a:r>
              <a:endParaRPr lang="de-DE" sz="2000" b="1" dirty="0"/>
            </a:p>
          </p:txBody>
        </p:sp>
        <p:sp>
          <p:nvSpPr>
            <p:cNvPr id="17" name="Textfeld 16"/>
            <p:cNvSpPr txBox="1"/>
            <p:nvPr/>
          </p:nvSpPr>
          <p:spPr>
            <a:xfrm>
              <a:off x="5541977" y="4814840"/>
              <a:ext cx="2101857" cy="400110"/>
            </a:xfrm>
            <a:prstGeom prst="rect">
              <a:avLst/>
            </a:prstGeom>
            <a:noFill/>
          </p:spPr>
          <p:txBody>
            <a:bodyPr wrap="none" rtlCol="0">
              <a:spAutoFit/>
            </a:bodyPr>
            <a:lstStyle/>
            <a:p>
              <a:r>
                <a:rPr lang="de-DE" sz="2000" b="1" dirty="0" smtClean="0"/>
                <a:t>Frau + Mann ?</a:t>
              </a:r>
              <a:endParaRPr lang="de-DE" sz="2000" b="1" dirty="0"/>
            </a:p>
          </p:txBody>
        </p:sp>
        <p:sp>
          <p:nvSpPr>
            <p:cNvPr id="20" name="Textfeld 19"/>
            <p:cNvSpPr txBox="1"/>
            <p:nvPr/>
          </p:nvSpPr>
          <p:spPr>
            <a:xfrm>
              <a:off x="5143504" y="5500702"/>
              <a:ext cx="3429024" cy="400110"/>
            </a:xfrm>
            <a:prstGeom prst="rect">
              <a:avLst/>
            </a:prstGeom>
            <a:noFill/>
          </p:spPr>
          <p:txBody>
            <a:bodyPr wrap="square" rtlCol="0">
              <a:spAutoFit/>
            </a:bodyPr>
            <a:lstStyle/>
            <a:p>
              <a:r>
                <a:rPr lang="de-DE" sz="2000" b="1" dirty="0" smtClean="0"/>
                <a:t>Frau + Mann + Junge ?</a:t>
              </a:r>
              <a:endParaRPr lang="de-DE" sz="2000" b="1" dirty="0"/>
            </a:p>
          </p:txBody>
        </p:sp>
      </p:grpSp>
      <p:sp>
        <p:nvSpPr>
          <p:cNvPr id="19"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latin typeface="Bookman Old Style" pitchFamily="18" charset="0"/>
                <a:ea typeface="+mj-ea"/>
                <a:cs typeface="+mj-cs"/>
              </a:rPr>
              <a:t>Das Totengebet</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8" name="Picture 4"/>
          <p:cNvPicPr>
            <a:picLocks noChangeAspect="1" noChangeArrowheads="1"/>
          </p:cNvPicPr>
          <p:nvPr/>
        </p:nvPicPr>
        <p:blipFill>
          <a:blip r:embed="rId5"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p:cTn id="25" dur="500" fill="hold"/>
                                        <p:tgtEl>
                                          <p:spTgt spid="6146"/>
                                        </p:tgtEl>
                                        <p:attrNameLst>
                                          <p:attrName>ppt_w</p:attrName>
                                        </p:attrNameLst>
                                      </p:cBhvr>
                                      <p:tavLst>
                                        <p:tav tm="0">
                                          <p:val>
                                            <p:fltVal val="0"/>
                                          </p:val>
                                        </p:tav>
                                        <p:tav tm="100000">
                                          <p:val>
                                            <p:strVal val="#ppt_w"/>
                                          </p:val>
                                        </p:tav>
                                      </p:tavLst>
                                    </p:anim>
                                    <p:anim calcmode="lin" valueType="num">
                                      <p:cBhvr>
                                        <p:cTn id="26" dur="500" fill="hold"/>
                                        <p:tgtEl>
                                          <p:spTgt spid="614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1472" y="2714621"/>
            <a:ext cx="8143932" cy="1643074"/>
          </a:xfrm>
        </p:spPr>
        <p:txBody>
          <a:bodyPr/>
          <a:lstStyle/>
          <a:p>
            <a:pPr algn="ctr">
              <a:buNone/>
            </a:pPr>
            <a:r>
              <a:rPr lang="de-DE" sz="5400" b="1" dirty="0" smtClean="0">
                <a:ln w="11430"/>
                <a:solidFill>
                  <a:srgbClr val="FFDF79"/>
                </a:solidFill>
                <a:effectLst>
                  <a:outerShdw blurRad="50800" dist="39000" dir="5460000" algn="tl">
                    <a:srgbClr val="000000">
                      <a:alpha val="38000"/>
                    </a:srgbClr>
                  </a:outerShdw>
                  <a:reflection blurRad="6350" stA="55000" endA="300" endPos="45500" dir="5400000" sy="-100000" algn="bl" rotWithShape="0"/>
                </a:effectLst>
              </a:rPr>
              <a:t>Das Totengebet</a:t>
            </a:r>
          </a:p>
        </p:txBody>
      </p:sp>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33</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3"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latin typeface="Bookman Old Style" pitchFamily="18" charset="0"/>
                <a:ea typeface="+mj-ea"/>
                <a:cs typeface="+mj-cs"/>
              </a:rPr>
              <a:t>Das Totengebet</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14" name="Textfeld 13"/>
          <p:cNvSpPr txBox="1"/>
          <p:nvPr/>
        </p:nvSpPr>
        <p:spPr>
          <a:xfrm>
            <a:off x="3286116" y="4429132"/>
            <a:ext cx="2571538" cy="1200329"/>
          </a:xfrm>
          <a:prstGeom prst="rect">
            <a:avLst/>
          </a:prstGeom>
          <a:noFill/>
        </p:spPr>
        <p:txBody>
          <a:bodyPr wrap="none" rtlCol="0">
            <a:spAutoFit/>
          </a:bodyPr>
          <a:lstStyle/>
          <a:p>
            <a:r>
              <a:rPr lang="de-DE" sz="5400" b="1" dirty="0" smtClean="0">
                <a:ln w="11430"/>
                <a:solidFill>
                  <a:srgbClr val="FFDF79"/>
                </a:solidFill>
                <a:effectLst>
                  <a:outerShdw blurRad="50800" dist="39000" dir="5460000" algn="tl">
                    <a:srgbClr val="000000">
                      <a:alpha val="38000"/>
                    </a:srgbClr>
                  </a:outerShdw>
                  <a:reflection blurRad="6350" stA="55000" endA="300" endPos="45500" dir="5400000" sy="-100000" algn="bl" rotWithShape="0"/>
                </a:effectLst>
              </a:rPr>
              <a:t>- Live -</a:t>
            </a:r>
          </a:p>
          <a:p>
            <a:endParaRPr lang="de-DE" dirty="0"/>
          </a:p>
        </p:txBody>
      </p:sp>
      <p:pic>
        <p:nvPicPr>
          <p:cNvPr id="15"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500034" y="1571612"/>
            <a:ext cx="8229600" cy="4525963"/>
          </a:xfrm>
        </p:spPr>
        <p:txBody>
          <a:bodyPr/>
          <a:lstStyle/>
          <a:p>
            <a:pPr algn="ctr">
              <a:buNone/>
            </a:pPr>
            <a:endParaRPr lang="de-DE" b="1" dirty="0" smtClean="0"/>
          </a:p>
          <a:p>
            <a:pPr algn="ctr">
              <a:buNone/>
            </a:pPr>
            <a:endParaRPr lang="de-DE" b="1" dirty="0"/>
          </a:p>
          <a:p>
            <a:pPr algn="ctr">
              <a:buNone/>
            </a:pPr>
            <a:r>
              <a:rPr lang="de-DE" sz="5400" b="1" dirty="0" smtClean="0">
                <a:ln w="11430"/>
                <a:solidFill>
                  <a:srgbClr val="FFC000"/>
                </a:solidFill>
                <a:effectLst>
                  <a:outerShdw blurRad="50800" dist="39000" dir="5460000" algn="tl">
                    <a:srgbClr val="000000">
                      <a:alpha val="38000"/>
                    </a:srgbClr>
                  </a:outerShdw>
                  <a:reflection blurRad="6350" stA="55000" endA="300" endPos="45500" dir="5400000" sy="-100000" algn="bl" rotWithShape="0"/>
                </a:effectLst>
              </a:rPr>
              <a:t>Die Beerdigungsriten</a:t>
            </a:r>
            <a:endParaRPr lang="de-DE" sz="5400" b="1" dirty="0">
              <a:ln w="11430"/>
              <a:solidFill>
                <a:srgbClr val="FFC000"/>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34</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3"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a:t>
            </a:r>
            <a:endParaRPr kumimoji="0" lang="de-DE"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35</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pic>
        <p:nvPicPr>
          <p:cNvPr id="14" name="Picture 46" descr="http://www.saaid.net/rasael/janasah/22.jpg"/>
          <p:cNvPicPr>
            <a:picLocks noChangeAspect="1" noChangeArrowheads="1"/>
          </p:cNvPicPr>
          <p:nvPr/>
        </p:nvPicPr>
        <p:blipFill>
          <a:blip r:embed="rId3" cstate="print"/>
          <a:srcRect/>
          <a:stretch>
            <a:fillRect/>
          </a:stretch>
        </p:blipFill>
        <p:spPr bwMode="auto">
          <a:xfrm>
            <a:off x="657212" y="3714753"/>
            <a:ext cx="2057400" cy="2485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8" descr="http://www.saaid.net/rasael/janasah/23.jpg"/>
          <p:cNvPicPr>
            <a:picLocks noChangeAspect="1" noChangeArrowheads="1"/>
          </p:cNvPicPr>
          <p:nvPr/>
        </p:nvPicPr>
        <p:blipFill>
          <a:blip r:embed="rId4" cstate="print"/>
          <a:srcRect/>
          <a:stretch>
            <a:fillRect/>
          </a:stretch>
        </p:blipFill>
        <p:spPr bwMode="auto">
          <a:xfrm>
            <a:off x="3524257" y="3731356"/>
            <a:ext cx="2047875" cy="2485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50" descr="http://www.saaid.net/rasael/janasah/24.jpg"/>
          <p:cNvPicPr>
            <a:picLocks noChangeAspect="1" noChangeArrowheads="1"/>
          </p:cNvPicPr>
          <p:nvPr/>
        </p:nvPicPr>
        <p:blipFill>
          <a:blip r:embed="rId5" cstate="print"/>
          <a:srcRect/>
          <a:stretch>
            <a:fillRect/>
          </a:stretch>
        </p:blipFill>
        <p:spPr bwMode="auto">
          <a:xfrm>
            <a:off x="6500826" y="3714752"/>
            <a:ext cx="2047875"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40" descr="http://www.saaid.net/rasael/janasah/19.jpg"/>
          <p:cNvPicPr>
            <a:picLocks noChangeAspect="1" noChangeArrowheads="1"/>
          </p:cNvPicPr>
          <p:nvPr/>
        </p:nvPicPr>
        <p:blipFill>
          <a:blip r:embed="rId6" cstate="print"/>
          <a:srcRect/>
          <a:stretch>
            <a:fillRect/>
          </a:stretch>
        </p:blipFill>
        <p:spPr bwMode="auto">
          <a:xfrm>
            <a:off x="285720" y="1785926"/>
            <a:ext cx="2771775" cy="177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42" descr="http://www.saaid.net/rasael/janasah/20.jpg"/>
          <p:cNvPicPr>
            <a:picLocks noChangeAspect="1" noChangeArrowheads="1"/>
          </p:cNvPicPr>
          <p:nvPr/>
        </p:nvPicPr>
        <p:blipFill>
          <a:blip r:embed="rId7" cstate="print"/>
          <a:srcRect/>
          <a:stretch>
            <a:fillRect/>
          </a:stretch>
        </p:blipFill>
        <p:spPr bwMode="auto">
          <a:xfrm>
            <a:off x="3228985" y="1785926"/>
            <a:ext cx="2771775"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44" descr="http://www.saaid.net/rasael/janasah/21.jpg"/>
          <p:cNvPicPr>
            <a:picLocks noChangeAspect="1" noChangeArrowheads="1"/>
          </p:cNvPicPr>
          <p:nvPr/>
        </p:nvPicPr>
        <p:blipFill>
          <a:blip r:embed="rId8" cstate="print"/>
          <a:srcRect/>
          <a:stretch>
            <a:fillRect/>
          </a:stretch>
        </p:blipFill>
        <p:spPr bwMode="auto">
          <a:xfrm>
            <a:off x="6143636" y="1785926"/>
            <a:ext cx="2771775" cy="1741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latin typeface="Bookman Old Style" pitchFamily="18" charset="0"/>
                <a:ea typeface="+mj-ea"/>
                <a:cs typeface="+mj-cs"/>
              </a:rPr>
              <a:t>Die Beerdigungsriten</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24" name="Abgerundetes Rechteck 23"/>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Der Friedhof…</a:t>
            </a:r>
            <a:endParaRPr lang="de-DE" sz="2000" b="1" dirty="0">
              <a:solidFill>
                <a:schemeClr val="bg1"/>
              </a:solidFill>
            </a:endParaRPr>
          </a:p>
        </p:txBody>
      </p:sp>
      <p:pic>
        <p:nvPicPr>
          <p:cNvPr id="17" name="Picture 4"/>
          <p:cNvPicPr>
            <a:picLocks noChangeAspect="1" noChangeArrowheads="1"/>
          </p:cNvPicPr>
          <p:nvPr/>
        </p:nvPicPr>
        <p:blipFill>
          <a:blip r:embed="rId9"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36</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pic>
        <p:nvPicPr>
          <p:cNvPr id="4148" name="Picture 52" descr="http://www.saaid.net/rasael/janasah/25.jpg"/>
          <p:cNvPicPr>
            <a:picLocks noChangeAspect="1" noChangeArrowheads="1"/>
          </p:cNvPicPr>
          <p:nvPr/>
        </p:nvPicPr>
        <p:blipFill>
          <a:blip r:embed="rId3" cstate="print"/>
          <a:srcRect/>
          <a:stretch>
            <a:fillRect/>
          </a:stretch>
        </p:blipFill>
        <p:spPr bwMode="auto">
          <a:xfrm>
            <a:off x="1189467" y="1643050"/>
            <a:ext cx="2168087"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latin typeface="Bookman Old Style" pitchFamily="18" charset="0"/>
                <a:ea typeface="+mj-ea"/>
                <a:cs typeface="+mj-cs"/>
              </a:rPr>
              <a:t>Die Beerdigungsriten</a:t>
            </a:r>
            <a:endParaRPr lang="de-DE" sz="1600" b="1" dirty="0" smtClean="0">
              <a:ln w="11430"/>
              <a:solidFill>
                <a:srgbClr val="FFC000"/>
              </a:solidFill>
              <a:effectLst>
                <a:outerShdw blurRad="50800" dist="39000" dir="5460000" algn="tl">
                  <a:srgbClr val="000000">
                    <a:alpha val="38000"/>
                  </a:srgbClr>
                </a:outerShdw>
              </a:effectLst>
            </a:endParaRPr>
          </a:p>
        </p:txBody>
      </p:sp>
      <p:grpSp>
        <p:nvGrpSpPr>
          <p:cNvPr id="17" name="Gruppieren 16"/>
          <p:cNvGrpSpPr/>
          <p:nvPr/>
        </p:nvGrpSpPr>
        <p:grpSpPr>
          <a:xfrm>
            <a:off x="3786182" y="1643050"/>
            <a:ext cx="2143140" cy="2343150"/>
            <a:chOff x="3786182" y="1643050"/>
            <a:chExt cx="2143140" cy="2343150"/>
          </a:xfrm>
        </p:grpSpPr>
        <p:pic>
          <p:nvPicPr>
            <p:cNvPr id="4150" name="Picture 54" descr="http://www.saaid.net/rasael/janasah/26.jpg"/>
            <p:cNvPicPr>
              <a:picLocks noChangeAspect="1" noChangeArrowheads="1"/>
            </p:cNvPicPr>
            <p:nvPr/>
          </p:nvPicPr>
          <p:blipFill>
            <a:blip r:embed="rId4" cstate="print"/>
            <a:srcRect/>
            <a:stretch>
              <a:fillRect/>
            </a:stretch>
          </p:blipFill>
          <p:spPr bwMode="auto">
            <a:xfrm>
              <a:off x="3786182" y="1643050"/>
              <a:ext cx="2143140" cy="234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feld 14"/>
            <p:cNvSpPr txBox="1"/>
            <p:nvPr/>
          </p:nvSpPr>
          <p:spPr>
            <a:xfrm>
              <a:off x="3857620" y="3571876"/>
              <a:ext cx="1285884" cy="369332"/>
            </a:xfrm>
            <a:prstGeom prst="rect">
              <a:avLst/>
            </a:prstGeom>
            <a:noFill/>
          </p:spPr>
          <p:txBody>
            <a:bodyPr wrap="square" rtlCol="0">
              <a:spAutoFit/>
            </a:bodyPr>
            <a:lstStyle/>
            <a:p>
              <a:r>
                <a:rPr lang="de-DE" dirty="0" smtClean="0"/>
                <a:t>Bittgebete</a:t>
              </a:r>
            </a:p>
          </p:txBody>
        </p:sp>
      </p:grpSp>
      <p:grpSp>
        <p:nvGrpSpPr>
          <p:cNvPr id="18" name="Gruppieren 17"/>
          <p:cNvGrpSpPr/>
          <p:nvPr/>
        </p:nvGrpSpPr>
        <p:grpSpPr>
          <a:xfrm>
            <a:off x="6289574" y="3500438"/>
            <a:ext cx="2211516" cy="2298158"/>
            <a:chOff x="6289574" y="3500438"/>
            <a:chExt cx="2211516" cy="2298158"/>
          </a:xfrm>
        </p:grpSpPr>
        <p:pic>
          <p:nvPicPr>
            <p:cNvPr id="4134" name="Picture 38" descr="http://www.saaid.net/rasael/janasah/18.jpg"/>
            <p:cNvPicPr>
              <a:picLocks noChangeAspect="1" noChangeArrowheads="1"/>
            </p:cNvPicPr>
            <p:nvPr/>
          </p:nvPicPr>
          <p:blipFill>
            <a:blip r:embed="rId5" cstate="print"/>
            <a:srcRect/>
            <a:stretch>
              <a:fillRect/>
            </a:stretch>
          </p:blipFill>
          <p:spPr bwMode="auto">
            <a:xfrm>
              <a:off x="6289574" y="3500438"/>
              <a:ext cx="2211516"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feld 15"/>
            <p:cNvSpPr txBox="1"/>
            <p:nvPr/>
          </p:nvSpPr>
          <p:spPr>
            <a:xfrm>
              <a:off x="6357950" y="5429264"/>
              <a:ext cx="1500198" cy="369332"/>
            </a:xfrm>
            <a:prstGeom prst="rect">
              <a:avLst/>
            </a:prstGeom>
            <a:noFill/>
          </p:spPr>
          <p:txBody>
            <a:bodyPr wrap="square" rtlCol="0">
              <a:spAutoFit/>
            </a:bodyPr>
            <a:lstStyle/>
            <a:p>
              <a:r>
                <a:rPr lang="de-DE" dirty="0" smtClean="0"/>
                <a:t>Totengebet</a:t>
              </a:r>
            </a:p>
          </p:txBody>
        </p:sp>
      </p:grpSp>
      <p:pic>
        <p:nvPicPr>
          <p:cNvPr id="19" name="Picture 4"/>
          <p:cNvPicPr>
            <a:picLocks noChangeAspect="1" noChangeArrowheads="1"/>
          </p:cNvPicPr>
          <p:nvPr/>
        </p:nvPicPr>
        <p:blipFill>
          <a:blip r:embed="rId6"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48"/>
                                        </p:tgtEl>
                                        <p:attrNameLst>
                                          <p:attrName>style.visibility</p:attrName>
                                        </p:attrNameLst>
                                      </p:cBhvr>
                                      <p:to>
                                        <p:strVal val="visible"/>
                                      </p:to>
                                    </p:set>
                                    <p:anim calcmode="lin" valueType="num">
                                      <p:cBhvr>
                                        <p:cTn id="7" dur="500" fill="hold"/>
                                        <p:tgtEl>
                                          <p:spTgt spid="4148"/>
                                        </p:tgtEl>
                                        <p:attrNameLst>
                                          <p:attrName>ppt_w</p:attrName>
                                        </p:attrNameLst>
                                      </p:cBhvr>
                                      <p:tavLst>
                                        <p:tav tm="0">
                                          <p:val>
                                            <p:fltVal val="0"/>
                                          </p:val>
                                        </p:tav>
                                        <p:tav tm="100000">
                                          <p:val>
                                            <p:strVal val="#ppt_w"/>
                                          </p:val>
                                        </p:tav>
                                      </p:tavLst>
                                    </p:anim>
                                    <p:anim calcmode="lin" valueType="num">
                                      <p:cBhvr>
                                        <p:cTn id="8" dur="500" fill="hold"/>
                                        <p:tgtEl>
                                          <p:spTgt spid="414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p:cNvGrpSpPr/>
          <p:nvPr/>
        </p:nvGrpSpPr>
        <p:grpSpPr>
          <a:xfrm>
            <a:off x="714348" y="1214422"/>
            <a:ext cx="7944954" cy="4786346"/>
            <a:chOff x="699012" y="1142984"/>
            <a:chExt cx="7944954" cy="4786346"/>
          </a:xfrm>
        </p:grpSpPr>
        <p:pic>
          <p:nvPicPr>
            <p:cNvPr id="17" name="Picture 2" descr="http://www.islamiclandmarks.com/wp-content/uploads/2012/11/jannatul_baqi.jpg"/>
            <p:cNvPicPr>
              <a:picLocks noChangeAspect="1" noChangeArrowheads="1"/>
            </p:cNvPicPr>
            <p:nvPr/>
          </p:nvPicPr>
          <p:blipFill>
            <a:blip r:embed="rId3" cstate="print"/>
            <a:srcRect b="6666"/>
            <a:stretch>
              <a:fillRect/>
            </a:stretch>
          </p:blipFill>
          <p:spPr bwMode="auto">
            <a:xfrm>
              <a:off x="699012" y="1142984"/>
              <a:ext cx="7802078" cy="4786346"/>
            </a:xfrm>
            <a:prstGeom prst="rect">
              <a:avLst/>
            </a:prstGeom>
            <a:ln>
              <a:noFill/>
            </a:ln>
            <a:effectLst>
              <a:softEdge rad="112500"/>
            </a:effectLst>
          </p:spPr>
        </p:pic>
        <p:sp>
          <p:nvSpPr>
            <p:cNvPr id="15" name="Textfeld 14"/>
            <p:cNvSpPr txBox="1"/>
            <p:nvPr/>
          </p:nvSpPr>
          <p:spPr>
            <a:xfrm>
              <a:off x="6072198" y="5373786"/>
              <a:ext cx="2571768" cy="461665"/>
            </a:xfrm>
            <a:prstGeom prst="rect">
              <a:avLst/>
            </a:prstGeom>
            <a:noFill/>
          </p:spPr>
          <p:txBody>
            <a:bodyPr wrap="square" rtlCol="0">
              <a:spAutoFit/>
            </a:bodyPr>
            <a:lstStyle/>
            <a:p>
              <a:r>
                <a:rPr lang="de-DE" sz="2400" b="1" dirty="0" err="1" smtClean="0">
                  <a:latin typeface="Calibri" pitchFamily="34" charset="0"/>
                </a:rPr>
                <a:t>Albaqi´e</a:t>
              </a:r>
              <a:r>
                <a:rPr lang="de-DE" sz="2400" b="1" dirty="0" smtClean="0">
                  <a:latin typeface="Calibri" pitchFamily="34" charset="0"/>
                </a:rPr>
                <a:t> Friedhof</a:t>
              </a:r>
              <a:endParaRPr lang="de-DE" sz="2400" b="1" dirty="0">
                <a:latin typeface="Calibri" pitchFamily="34" charset="0"/>
              </a:endParaRPr>
            </a:p>
          </p:txBody>
        </p:sp>
      </p:grpSp>
      <p:sp>
        <p:nvSpPr>
          <p:cNvPr id="18" name="Inhaltsplatzhalter 2"/>
          <p:cNvSpPr>
            <a:spLocks noGrp="1"/>
          </p:cNvSpPr>
          <p:nvPr>
            <p:ph idx="1"/>
          </p:nvPr>
        </p:nvSpPr>
        <p:spPr>
          <a:xfrm>
            <a:off x="785786" y="1285860"/>
            <a:ext cx="8699711" cy="801642"/>
          </a:xfrm>
        </p:spPr>
        <p:txBody>
          <a:bodyPr>
            <a:noAutofit/>
          </a:bodyPr>
          <a:lstStyle/>
          <a:p>
            <a:pPr>
              <a:buNone/>
            </a:pPr>
            <a:r>
              <a:rPr lang="de-DE" sz="4000" b="1" dirty="0" smtClean="0">
                <a:ln w="11430">
                  <a:solidFill>
                    <a:schemeClr val="bg1"/>
                  </a:solidFill>
                </a:ln>
                <a:solidFill>
                  <a:schemeClr val="bg1"/>
                </a:solidFill>
                <a:effectLst>
                  <a:outerShdw blurRad="50800" dist="39000" dir="5460000" algn="tl">
                    <a:srgbClr val="000000">
                      <a:alpha val="38000"/>
                    </a:srgbClr>
                  </a:outerShdw>
                  <a:reflection blurRad="6350" stA="55000" endA="300" endPos="45500" dir="5400000" sy="-100000" algn="bl" rotWithShape="0"/>
                </a:effectLst>
              </a:rPr>
              <a:t>E  N D E</a:t>
            </a:r>
          </a:p>
          <a:p>
            <a:pPr>
              <a:buNone/>
            </a:pPr>
            <a:r>
              <a:rPr lang="de-DE" sz="4000" b="1" dirty="0" smtClean="0">
                <a:ln w="11430">
                  <a:solidFill>
                    <a:schemeClr val="bg1"/>
                  </a:solidFill>
                </a:ln>
                <a:solidFill>
                  <a:schemeClr val="bg1"/>
                </a:solidFill>
                <a:effectLst>
                  <a:outerShdw blurRad="50800" dist="39000" dir="5460000" algn="tl">
                    <a:srgbClr val="000000">
                      <a:alpha val="38000"/>
                    </a:srgbClr>
                  </a:outerShdw>
                  <a:reflection blurRad="6350" stA="55000" endA="300" endPos="45500" dir="5400000" sy="-100000" algn="bl" rotWithShape="0"/>
                </a:effectLst>
              </a:rPr>
              <a:t>D E  S   D I E S </a:t>
            </a:r>
            <a:r>
              <a:rPr lang="de-DE" sz="4000" b="1" dirty="0" err="1" smtClean="0">
                <a:ln w="11430">
                  <a:solidFill>
                    <a:schemeClr val="bg1"/>
                  </a:solidFill>
                </a:ln>
                <a:solidFill>
                  <a:schemeClr val="bg1"/>
                </a:solidFill>
                <a:effectLst>
                  <a:outerShdw blurRad="50800" dist="39000" dir="5460000" algn="tl">
                    <a:srgbClr val="000000">
                      <a:alpha val="38000"/>
                    </a:srgbClr>
                  </a:outerShdw>
                  <a:reflection blurRad="6350" stA="55000" endA="300" endPos="45500" dir="5400000" sy="-100000" algn="bl" rotWithShape="0"/>
                </a:effectLst>
              </a:rPr>
              <a:t>S</a:t>
            </a:r>
            <a:r>
              <a:rPr lang="de-DE" sz="4000" b="1" dirty="0" smtClean="0">
                <a:ln w="11430">
                  <a:solidFill>
                    <a:schemeClr val="bg1"/>
                  </a:solidFill>
                </a:ln>
                <a:solidFill>
                  <a:schemeClr val="bg1"/>
                </a:solidFill>
                <a:effectLst>
                  <a:outerShdw blurRad="50800" dist="39000" dir="5460000" algn="tl">
                    <a:srgbClr val="000000">
                      <a:alpha val="38000"/>
                    </a:srgbClr>
                  </a:outerShdw>
                  <a:reflection blurRad="6350" stA="55000" endA="300" endPos="45500" dir="5400000" sy="-100000" algn="bl" rotWithShape="0"/>
                </a:effectLst>
              </a:rPr>
              <a:t> E I T S !!</a:t>
            </a:r>
            <a:endParaRPr lang="de-DE" sz="4000" b="1" dirty="0">
              <a:ln w="11430">
                <a:solidFill>
                  <a:schemeClr val="bg1"/>
                </a:solidFill>
              </a:ln>
              <a:solidFill>
                <a:schemeClr val="bg1"/>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37</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4"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latin typeface="Bookman Old Style" pitchFamily="18" charset="0"/>
                <a:ea typeface="+mj-ea"/>
                <a:cs typeface="+mj-cs"/>
              </a:rPr>
              <a:t>Das Ende des Diesseits</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3" name="Picture 4"/>
          <p:cNvPicPr>
            <a:picLocks noChangeAspect="1" noChangeArrowheads="1"/>
          </p:cNvPicPr>
          <p:nvPr/>
        </p:nvPicPr>
        <p:blipFill>
          <a:blip r:embed="rId4"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3000" fill="hold"/>
                                        <p:tgtEl>
                                          <p:spTgt spid="18">
                                            <p:txEl>
                                              <p:pRg st="0" end="0"/>
                                            </p:txEl>
                                          </p:spTgt>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3000" fill="hold"/>
                                        <p:tgtEl>
                                          <p:spTgt spid="18">
                                            <p:txEl>
                                              <p:pRg st="1" end="1"/>
                                            </p:txEl>
                                          </p:spTgt>
                                        </p:tgtEl>
                                        <p:attrNameLst>
                                          <p:attrName>style.visibility</p:attrName>
                                        </p:attrNameLst>
                                      </p:cBhvr>
                                      <p:tavLst>
                                        <p:tav tm="0">
                                          <p:val>
                                            <p:strVal val="hidden"/>
                                          </p:val>
                                        </p:tav>
                                        <p:tav tm="50000">
                                          <p:val>
                                            <p:strVal val="visible"/>
                                          </p:val>
                                        </p:tav>
                                      </p:tavLst>
                                    </p:anim>
                                  </p:childTnLst>
                                </p:cTn>
                              </p:par>
                              <p:par>
                                <p:cTn id="9" presetID="23" presetClass="entr" presetSubtype="1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500034" y="2857496"/>
            <a:ext cx="8229600" cy="1000132"/>
          </a:xfrm>
        </p:spPr>
        <p:txBody>
          <a:bodyPr/>
          <a:lstStyle/>
          <a:p>
            <a:pPr algn="ctr">
              <a:buNone/>
            </a:pPr>
            <a:r>
              <a:rPr lang="de-DE" sz="5400" b="1" dirty="0" smtClean="0">
                <a:ln w="11430"/>
                <a:solidFill>
                  <a:srgbClr val="FFC000"/>
                </a:solidFill>
                <a:effectLst>
                  <a:outerShdw blurRad="50800" dist="39000" dir="5460000" algn="tl">
                    <a:srgbClr val="000000">
                      <a:alpha val="38000"/>
                    </a:srgbClr>
                  </a:outerShdw>
                  <a:reflection blurRad="6350" stA="55000" endA="300" endPos="45500" dir="5400000" sy="-100000" algn="bl" rotWithShape="0"/>
                </a:effectLst>
              </a:rPr>
              <a:t>Wie geht es weiter ?</a:t>
            </a:r>
            <a:endParaRPr lang="de-DE" sz="5400" b="1" dirty="0">
              <a:ln w="11430"/>
              <a:solidFill>
                <a:srgbClr val="FFC000"/>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38</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4"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8"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nhaltsplatzhalter 7"/>
          <p:cNvSpPr>
            <a:spLocks noGrp="1"/>
          </p:cNvSpPr>
          <p:nvPr>
            <p:ph idx="1"/>
          </p:nvPr>
        </p:nvSpPr>
        <p:spPr>
          <a:xfrm>
            <a:off x="-32" y="2143116"/>
            <a:ext cx="4186238" cy="4329130"/>
          </a:xfrm>
        </p:spPr>
        <p:txBody>
          <a:bodyPr>
            <a:normAutofit/>
          </a:bodyPr>
          <a:lstStyle/>
          <a:p>
            <a:pPr>
              <a:buSzPct val="140000"/>
              <a:buBlip>
                <a:blip r:embed="rId3"/>
              </a:buBlip>
            </a:pPr>
            <a:r>
              <a:rPr lang="de-DE" sz="2400" dirty="0" smtClean="0"/>
              <a:t>Bauen oder verputzen</a:t>
            </a:r>
          </a:p>
          <a:p>
            <a:pPr>
              <a:buSzPct val="140000"/>
              <a:buBlip>
                <a:blip r:embed="rId3"/>
              </a:buBlip>
            </a:pPr>
            <a:r>
              <a:rPr lang="de-DE" sz="2400" dirty="0" smtClean="0"/>
              <a:t>Sich auf das Grab setzen</a:t>
            </a:r>
          </a:p>
          <a:p>
            <a:pPr>
              <a:buSzPct val="140000"/>
              <a:buBlip>
                <a:blip r:embed="rId3"/>
              </a:buBlip>
            </a:pPr>
            <a:r>
              <a:rPr lang="de-DE" sz="2400" dirty="0" smtClean="0"/>
              <a:t>Sich daran lehnen</a:t>
            </a:r>
          </a:p>
          <a:p>
            <a:pPr>
              <a:buSzPct val="140000"/>
              <a:buBlip>
                <a:blip r:embed="rId3"/>
              </a:buBlip>
            </a:pPr>
            <a:r>
              <a:rPr lang="de-DE" sz="2400" dirty="0" smtClean="0"/>
              <a:t>Spazieren gehen</a:t>
            </a:r>
          </a:p>
          <a:p>
            <a:pPr>
              <a:buSzPct val="140000"/>
              <a:buBlip>
                <a:blip r:embed="rId3"/>
              </a:buBlip>
            </a:pPr>
            <a:r>
              <a:rPr lang="de-DE" sz="2400" dirty="0" smtClean="0"/>
              <a:t>Moscheen bauen</a:t>
            </a:r>
          </a:p>
          <a:p>
            <a:pPr>
              <a:buSzPct val="140000"/>
              <a:buBlip>
                <a:blip r:embed="rId3"/>
              </a:buBlip>
            </a:pPr>
            <a:r>
              <a:rPr lang="de-DE" sz="2400" dirty="0" smtClean="0"/>
              <a:t>Lampen anzünden</a:t>
            </a:r>
          </a:p>
        </p:txBody>
      </p:sp>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39</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24" name="Rechteck 23"/>
          <p:cNvSpPr/>
          <p:nvPr/>
        </p:nvSpPr>
        <p:spPr>
          <a:xfrm>
            <a:off x="4786346" y="2145092"/>
            <a:ext cx="5000628" cy="1569660"/>
          </a:xfrm>
          <a:prstGeom prst="rect">
            <a:avLst/>
          </a:prstGeom>
        </p:spPr>
        <p:txBody>
          <a:bodyPr wrap="square">
            <a:spAutoFit/>
          </a:bodyPr>
          <a:lstStyle/>
          <a:p>
            <a:pPr>
              <a:buClr>
                <a:srgbClr val="00B050"/>
              </a:buClr>
              <a:buSzPct val="140000"/>
              <a:buFont typeface="Wingdings" pitchFamily="2" charset="2"/>
              <a:buChar char="ü"/>
            </a:pPr>
            <a:r>
              <a:rPr lang="de-DE" sz="2400" dirty="0" smtClean="0"/>
              <a:t> Handbreite</a:t>
            </a:r>
          </a:p>
          <a:p>
            <a:pPr>
              <a:buClr>
                <a:srgbClr val="00B050"/>
              </a:buClr>
              <a:buSzPct val="140000"/>
              <a:buFont typeface="Wingdings" pitchFamily="2" charset="2"/>
              <a:buChar char="ü"/>
            </a:pPr>
            <a:r>
              <a:rPr lang="de-DE" sz="2400" dirty="0" smtClean="0"/>
              <a:t> Gebete sprechen</a:t>
            </a:r>
          </a:p>
          <a:p>
            <a:pPr>
              <a:buClr>
                <a:srgbClr val="00B050"/>
              </a:buClr>
              <a:buSzPct val="140000"/>
              <a:buFont typeface="Wingdings" pitchFamily="2" charset="2"/>
              <a:buChar char="ü"/>
            </a:pPr>
            <a:r>
              <a:rPr lang="de-DE" sz="2400" dirty="0" smtClean="0"/>
              <a:t> Stein oder etwas anderem</a:t>
            </a:r>
          </a:p>
          <a:p>
            <a:pPr>
              <a:buClr>
                <a:srgbClr val="00B050"/>
              </a:buClr>
              <a:buSzPct val="140000"/>
              <a:buFont typeface="Wingdings" pitchFamily="2" charset="2"/>
              <a:buChar char="ü"/>
            </a:pPr>
            <a:r>
              <a:rPr lang="de-DE" sz="2400" dirty="0" smtClean="0"/>
              <a:t> Oberfläche wölben</a:t>
            </a:r>
          </a:p>
        </p:txBody>
      </p:sp>
      <p:sp>
        <p:nvSpPr>
          <p:cNvPr id="15"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Wie</a:t>
            </a:r>
            <a:r>
              <a:rPr kumimoji="0" lang="de-DE" sz="1600" b="1" i="0" u="none" strike="noStrike" kern="1200" cap="none" spc="0" normalizeH="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 geht es weiter ?</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18" name="Abgerundetes Rechteck 17"/>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Was macht man mit dem Grab nach der Beerdigung?</a:t>
            </a:r>
          </a:p>
        </p:txBody>
      </p:sp>
      <p:pic>
        <p:nvPicPr>
          <p:cNvPr id="13" name="Picture 4"/>
          <p:cNvPicPr>
            <a:picLocks noChangeAspect="1" noChangeArrowheads="1"/>
          </p:cNvPicPr>
          <p:nvPr/>
        </p:nvPicPr>
        <p:blipFill>
          <a:blip r:embed="rId4"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uppieren 18"/>
          <p:cNvGrpSpPr/>
          <p:nvPr/>
        </p:nvGrpSpPr>
        <p:grpSpPr>
          <a:xfrm>
            <a:off x="4572000" y="4000504"/>
            <a:ext cx="3571900" cy="2428892"/>
            <a:chOff x="4572000" y="4000504"/>
            <a:chExt cx="3571900" cy="2428892"/>
          </a:xfrm>
        </p:grpSpPr>
        <p:sp>
          <p:nvSpPr>
            <p:cNvPr id="16" name="Ellipse 15"/>
            <p:cNvSpPr/>
            <p:nvPr/>
          </p:nvSpPr>
          <p:spPr>
            <a:xfrm>
              <a:off x="4572000" y="4000504"/>
              <a:ext cx="3571900" cy="24288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14" name="Picture 2" descr="http://www.islamiclandmarks.com/wp-content/uploads/2012/11/jannatul_baqi.jpg"/>
            <p:cNvPicPr>
              <a:picLocks noChangeAspect="1" noChangeArrowheads="1"/>
            </p:cNvPicPr>
            <p:nvPr/>
          </p:nvPicPr>
          <p:blipFill>
            <a:blip r:embed="rId5" cstate="print"/>
            <a:srcRect l="32047" t="66867" r="42315" b="6666"/>
            <a:stretch>
              <a:fillRect/>
            </a:stretch>
          </p:blipFill>
          <p:spPr bwMode="auto">
            <a:xfrm>
              <a:off x="4713744" y="4114352"/>
              <a:ext cx="3263611" cy="2214554"/>
            </a:xfrm>
            <a:prstGeom prst="ellipse">
              <a:avLst/>
            </a:prstGeom>
            <a:ln>
              <a:noFill/>
            </a:ln>
            <a:effectLst>
              <a:softEdge rad="112500"/>
            </a:effectLst>
          </p:spPr>
        </p:pic>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p:cTn id="13" dur="1000" fill="hold"/>
                                        <p:tgtEl>
                                          <p:spTgt spid="2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 calcmode="lin" valueType="num">
                                      <p:cBhvr>
                                        <p:cTn id="20" dur="1000" fill="hold"/>
                                        <p:tgtEl>
                                          <p:spTgt spid="23">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 calcmode="lin" valueType="num">
                                      <p:cBhvr>
                                        <p:cTn id="27" dur="1000" fill="hold"/>
                                        <p:tgtEl>
                                          <p:spTgt spid="2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 calcmode="lin" valueType="num">
                                      <p:cBhvr>
                                        <p:cTn id="34" dur="1000" fill="hold"/>
                                        <p:tgtEl>
                                          <p:spTgt spid="23">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23">
                                            <p:txEl>
                                              <p:pRg st="4" end="4"/>
                                            </p:txEl>
                                          </p:spTgt>
                                        </p:tgtEl>
                                        <p:attrNameLst>
                                          <p:attrName>style.visibility</p:attrName>
                                        </p:attrNameLst>
                                      </p:cBhvr>
                                      <p:to>
                                        <p:strVal val="visible"/>
                                      </p:to>
                                    </p:set>
                                    <p:anim calcmode="lin" valueType="num">
                                      <p:cBhvr>
                                        <p:cTn id="41" dur="1000" fill="hold"/>
                                        <p:tgtEl>
                                          <p:spTgt spid="23">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2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 calcmode="lin" valueType="num">
                                      <p:cBhvr>
                                        <p:cTn id="48" dur="1000" fill="hold"/>
                                        <p:tgtEl>
                                          <p:spTgt spid="23">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2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1000" fill="hold"/>
                                        <p:tgtEl>
                                          <p:spTgt spid="24">
                                            <p:txEl>
                                              <p:pRg st="0" end="0"/>
                                            </p:txEl>
                                          </p:spTgt>
                                        </p:tgtEl>
                                        <p:attrNameLst>
                                          <p:attrName>ppt_x</p:attrName>
                                        </p:attrNameLst>
                                      </p:cBhvr>
                                      <p:tavLst>
                                        <p:tav tm="0">
                                          <p:val>
                                            <p:strVal val="#ppt_x-.2"/>
                                          </p:val>
                                        </p:tav>
                                        <p:tav tm="100000">
                                          <p:val>
                                            <p:strVal val="#ppt_x"/>
                                          </p:val>
                                        </p:tav>
                                      </p:tavLst>
                                    </p:anim>
                                    <p:anim calcmode="lin" valueType="num">
                                      <p:cBhvr>
                                        <p:cTn id="56" dur="1000" fill="hold"/>
                                        <p:tgtEl>
                                          <p:spTgt spid="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24">
                                            <p:txEl>
                                              <p:pRg st="1" end="1"/>
                                            </p:txEl>
                                          </p:spTgt>
                                        </p:tgtEl>
                                        <p:attrNameLst>
                                          <p:attrName>style.visibility</p:attrName>
                                        </p:attrNameLst>
                                      </p:cBhvr>
                                      <p:to>
                                        <p:strVal val="visible"/>
                                      </p:to>
                                    </p:set>
                                    <p:anim calcmode="lin" valueType="num">
                                      <p:cBhvr>
                                        <p:cTn id="62"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63"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4">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24">
                                            <p:txEl>
                                              <p:pRg st="2" end="2"/>
                                            </p:txEl>
                                          </p:spTgt>
                                        </p:tgtEl>
                                        <p:attrNameLst>
                                          <p:attrName>style.visibility</p:attrName>
                                        </p:attrNameLst>
                                      </p:cBhvr>
                                      <p:to>
                                        <p:strVal val="visible"/>
                                      </p:to>
                                    </p:set>
                                    <p:anim calcmode="lin" valueType="num">
                                      <p:cBhvr>
                                        <p:cTn id="69" dur="1000" fill="hold"/>
                                        <p:tgtEl>
                                          <p:spTgt spid="24">
                                            <p:txEl>
                                              <p:pRg st="2" end="2"/>
                                            </p:txEl>
                                          </p:spTgt>
                                        </p:tgtEl>
                                        <p:attrNameLst>
                                          <p:attrName>ppt_x</p:attrName>
                                        </p:attrNameLst>
                                      </p:cBhvr>
                                      <p:tavLst>
                                        <p:tav tm="0">
                                          <p:val>
                                            <p:strVal val="#ppt_x-.2"/>
                                          </p:val>
                                        </p:tav>
                                        <p:tav tm="100000">
                                          <p:val>
                                            <p:strVal val="#ppt_x"/>
                                          </p:val>
                                        </p:tav>
                                      </p:tavLst>
                                    </p:anim>
                                    <p:anim calcmode="lin" valueType="num">
                                      <p:cBhvr>
                                        <p:cTn id="70" dur="1000" fill="hold"/>
                                        <p:tgtEl>
                                          <p:spTgt spid="2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4">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24">
                                            <p:txEl>
                                              <p:pRg st="3" end="3"/>
                                            </p:txEl>
                                          </p:spTgt>
                                        </p:tgtEl>
                                        <p:attrNameLst>
                                          <p:attrName>style.visibility</p:attrName>
                                        </p:attrNameLst>
                                      </p:cBhvr>
                                      <p:to>
                                        <p:strVal val="visible"/>
                                      </p:to>
                                    </p:set>
                                    <p:anim calcmode="lin" valueType="num">
                                      <p:cBhvr>
                                        <p:cTn id="76" dur="500" fill="hold"/>
                                        <p:tgtEl>
                                          <p:spTgt spid="24">
                                            <p:txEl>
                                              <p:pRg st="3" end="3"/>
                                            </p:txEl>
                                          </p:spTgt>
                                        </p:tgtEl>
                                        <p:attrNameLst>
                                          <p:attrName>ppt_x</p:attrName>
                                        </p:attrNameLst>
                                      </p:cBhvr>
                                      <p:tavLst>
                                        <p:tav tm="0">
                                          <p:val>
                                            <p:strVal val="#ppt_x-.2"/>
                                          </p:val>
                                        </p:tav>
                                        <p:tav tm="100000">
                                          <p:val>
                                            <p:strVal val="#ppt_x"/>
                                          </p:val>
                                        </p:tav>
                                      </p:tavLst>
                                    </p:anim>
                                    <p:anim calcmode="lin" valueType="num">
                                      <p:cBhvr>
                                        <p:cTn id="77" dur="500" fill="hold"/>
                                        <p:tgtEl>
                                          <p:spTgt spid="2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78" dur="500"/>
                                        <p:tgtEl>
                                          <p:spTgt spid="24">
                                            <p:txEl>
                                              <p:pRg st="3" end="3"/>
                                            </p:txEl>
                                          </p:spTgt>
                                        </p:tgtEl>
                                      </p:cBhvr>
                                    </p:animEffect>
                                  </p:childTnLst>
                                </p:cTn>
                              </p:par>
                              <p:par>
                                <p:cTn id="79" presetID="23" presetClass="entr" presetSubtype="16"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000" fill="hold"/>
                                        <p:tgtEl>
                                          <p:spTgt spid="19"/>
                                        </p:tgtEl>
                                        <p:attrNameLst>
                                          <p:attrName>ppt_w</p:attrName>
                                        </p:attrNameLst>
                                      </p:cBhvr>
                                      <p:tavLst>
                                        <p:tav tm="0">
                                          <p:val>
                                            <p:fltVal val="0"/>
                                          </p:val>
                                        </p:tav>
                                        <p:tav tm="100000">
                                          <p:val>
                                            <p:strVal val="#ppt_w"/>
                                          </p:val>
                                        </p:tav>
                                      </p:tavLst>
                                    </p:anim>
                                    <p:anim calcmode="lin" valueType="num">
                                      <p:cBhvr>
                                        <p:cTn id="82" dur="20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24" grpId="0" uiExpand="1" build="allAtOnce"/>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42910" y="2500306"/>
            <a:ext cx="7858180" cy="1785951"/>
          </a:xfrm>
        </p:spPr>
        <p:txBody>
          <a:bodyPr/>
          <a:lstStyle/>
          <a:p>
            <a:pPr marL="0" algn="ctr">
              <a:buNone/>
            </a:pPr>
            <a:r>
              <a:rPr lang="de-DE" sz="5400" b="1" dirty="0" smtClean="0">
                <a:ln w="11430"/>
                <a:solidFill>
                  <a:srgbClr val="FFC000"/>
                </a:solidFill>
                <a:effectLst>
                  <a:outerShdw blurRad="50800" dist="39000" dir="5460000" algn="tl">
                    <a:srgbClr val="000000">
                      <a:alpha val="38000"/>
                    </a:srgbClr>
                  </a:outerShdw>
                  <a:reflection blurRad="6350" stA="55000" endA="300" endPos="45500" dir="5400000" sy="-100000" algn="bl" rotWithShape="0"/>
                </a:effectLst>
              </a:rPr>
              <a:t>Unsere Beziehung zum Tod</a:t>
            </a:r>
          </a:p>
        </p:txBody>
      </p:sp>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4</a:t>
            </a:fld>
            <a:endParaRPr lang="de-DE" dirty="0"/>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3"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a:t>
            </a:r>
            <a:endParaRPr kumimoji="0" lang="de-DE"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6"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40</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6" name="Rechteck 15"/>
          <p:cNvSpPr/>
          <p:nvPr/>
        </p:nvSpPr>
        <p:spPr>
          <a:xfrm>
            <a:off x="0" y="1928802"/>
            <a:ext cx="9144000" cy="5370701"/>
          </a:xfrm>
          <a:prstGeom prst="rect">
            <a:avLst/>
          </a:prstGeom>
        </p:spPr>
        <p:txBody>
          <a:bodyPr wrap="square">
            <a:spAutoFit/>
          </a:bodyPr>
          <a:lstStyle/>
          <a:p>
            <a:pPr>
              <a:spcBef>
                <a:spcPts val="600"/>
              </a:spcBef>
              <a:buFont typeface="Wingdings" pitchFamily="2" charset="2"/>
              <a:buChar char="Ø"/>
            </a:pPr>
            <a:r>
              <a:rPr lang="de-DE" sz="2200" dirty="0" smtClean="0"/>
              <a:t>  Ort der Erinnerung an das Ende und an ein neues Leben  </a:t>
            </a:r>
          </a:p>
          <a:p>
            <a:pPr>
              <a:spcBef>
                <a:spcPts val="600"/>
              </a:spcBef>
              <a:buFont typeface="Wingdings" pitchFamily="2" charset="2"/>
              <a:buChar char="Ø"/>
            </a:pPr>
            <a:r>
              <a:rPr lang="de-DE" sz="2200" dirty="0" smtClean="0"/>
              <a:t>  Der Besuch </a:t>
            </a:r>
            <a:r>
              <a:rPr lang="de-DE" sz="2200" dirty="0" smtClean="0"/>
              <a:t>der </a:t>
            </a:r>
            <a:r>
              <a:rPr lang="de-DE" sz="2200" dirty="0" smtClean="0"/>
              <a:t>Gräber </a:t>
            </a:r>
            <a:r>
              <a:rPr lang="de-DE" sz="2200" dirty="0" smtClean="0"/>
              <a:t>ist den Frauen </a:t>
            </a:r>
            <a:r>
              <a:rPr lang="de-DE" sz="2200" dirty="0" smtClean="0"/>
              <a:t>nur unter bestimmten Bedingungen erlaubt.</a:t>
            </a:r>
            <a:endParaRPr lang="de-DE" sz="2200" dirty="0" smtClean="0"/>
          </a:p>
          <a:p>
            <a:pPr>
              <a:spcBef>
                <a:spcPts val="600"/>
              </a:spcBef>
              <a:buFont typeface="Wingdings" pitchFamily="2" charset="2"/>
              <a:buChar char="Ø"/>
            </a:pPr>
            <a:r>
              <a:rPr lang="de-DE" sz="2200" dirty="0" smtClean="0"/>
              <a:t>  Die Besucher sagen: "Segen und Frieden auf Euch Gläubige und Muslime, die hier ruhen. Ihr seid die Vorausgehenden, wir werden Euch in </a:t>
            </a:r>
            <a:r>
              <a:rPr lang="de-DE" sz="2200" dirty="0" err="1" smtClean="0"/>
              <a:t>schaa</a:t>
            </a:r>
            <a:r>
              <a:rPr lang="de-DE" sz="2200" dirty="0" smtClean="0"/>
              <a:t> ALLAH folgen. Wir bitten ALLAH, uns und Euch das Wohlbefinden zu verleihen„</a:t>
            </a:r>
          </a:p>
          <a:p>
            <a:pPr>
              <a:spcBef>
                <a:spcPts val="600"/>
              </a:spcBef>
              <a:buFont typeface="Wingdings" pitchFamily="2" charset="2"/>
              <a:buChar char="Ø"/>
            </a:pPr>
            <a:r>
              <a:rPr lang="de-DE" sz="2200" dirty="0" smtClean="0"/>
              <a:t>  Vergebung und Gnade für den verstorbenen bitten</a:t>
            </a:r>
          </a:p>
          <a:p>
            <a:pPr>
              <a:spcBef>
                <a:spcPts val="600"/>
              </a:spcBef>
              <a:buFont typeface="Wingdings" pitchFamily="2" charset="2"/>
              <a:buChar char="Ø"/>
            </a:pPr>
            <a:r>
              <a:rPr lang="de-DE" sz="2200" dirty="0" smtClean="0"/>
              <a:t>  Es ist streng verboten den Verstorbenen um etwas zu bitten, ihn um seine Hilfe anzurufen, oder um seine Fürsprache anzuhalten</a:t>
            </a:r>
          </a:p>
          <a:p>
            <a:pPr>
              <a:spcBef>
                <a:spcPts val="600"/>
              </a:spcBef>
              <a:buFont typeface="Wingdings" pitchFamily="2" charset="2"/>
              <a:buChar char="Ø"/>
            </a:pPr>
            <a:r>
              <a:rPr lang="de-DE" sz="2200" dirty="0" smtClean="0"/>
              <a:t>  Man darf nicht mit den Händen über das Grab streichen oder darum herum kreisen</a:t>
            </a:r>
          </a:p>
          <a:p>
            <a:endParaRPr lang="de-DE" dirty="0" smtClean="0"/>
          </a:p>
          <a:p>
            <a:endParaRPr lang="de-DE" dirty="0" smtClean="0"/>
          </a:p>
          <a:p>
            <a:endParaRPr lang="de-DE" dirty="0"/>
          </a:p>
        </p:txBody>
      </p:sp>
      <p:sp>
        <p:nvSpPr>
          <p:cNvPr id="15" name="Abgerundetes Rechteck 14"/>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Welche Regel gilt für den Besuch der Gräber?</a:t>
            </a:r>
            <a:endParaRPr lang="de-DE" sz="2000" dirty="0">
              <a:solidFill>
                <a:schemeClr val="bg1"/>
              </a:solidFill>
            </a:endParaRPr>
          </a:p>
        </p:txBody>
      </p:sp>
      <p:sp>
        <p:nvSpPr>
          <p:cNvPr id="18"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Wie</a:t>
            </a:r>
            <a:r>
              <a:rPr kumimoji="0" lang="de-DE" sz="1600" b="1" i="0" u="none" strike="noStrike" kern="1200" cap="none" spc="0" normalizeH="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 geht es weiter ?</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3"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10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10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10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10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 calcmode="lin" valueType="num">
                                      <p:cBhvr additive="base">
                                        <p:cTn id="37" dur="10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 calcmode="lin" valueType="num">
                                      <p:cBhvr additive="base">
                                        <p:cTn id="43" dur="10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41</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6" name="Rechteck 15"/>
          <p:cNvSpPr/>
          <p:nvPr/>
        </p:nvSpPr>
        <p:spPr>
          <a:xfrm>
            <a:off x="0" y="2143116"/>
            <a:ext cx="9144000" cy="2954655"/>
          </a:xfrm>
          <a:prstGeom prst="rect">
            <a:avLst/>
          </a:prstGeom>
        </p:spPr>
        <p:txBody>
          <a:bodyPr wrap="square">
            <a:spAutoFit/>
          </a:bodyPr>
          <a:lstStyle/>
          <a:p>
            <a:pPr>
              <a:buFont typeface="Wingdings" pitchFamily="2" charset="2"/>
              <a:buChar char="Ø"/>
            </a:pPr>
            <a:r>
              <a:rPr lang="de-DE" sz="2400" dirty="0" smtClean="0"/>
              <a:t>  Das Beileid bis drei Tage und drei Nächte aussprechen</a:t>
            </a:r>
          </a:p>
          <a:p>
            <a:endParaRPr lang="de-DE" sz="2400" dirty="0" smtClean="0"/>
          </a:p>
          <a:p>
            <a:pPr>
              <a:buFont typeface="Wingdings" pitchFamily="2" charset="2"/>
              <a:buChar char="Ø"/>
            </a:pPr>
            <a:r>
              <a:rPr lang="de-DE" sz="2400" dirty="0" smtClean="0"/>
              <a:t>  Die dazu gehörende Formel ist:</a:t>
            </a:r>
          </a:p>
          <a:p>
            <a:r>
              <a:rPr lang="de-DE" sz="2400" dirty="0" smtClean="0"/>
              <a:t>                        „ALLAH erhöhe Eure Belohnung“</a:t>
            </a:r>
          </a:p>
          <a:p>
            <a:endParaRPr lang="de-DE" sz="2400" dirty="0" smtClean="0"/>
          </a:p>
          <a:p>
            <a:pPr>
              <a:buFont typeface="Wingdings" pitchFamily="2" charset="2"/>
              <a:buChar char="Ø"/>
            </a:pPr>
            <a:r>
              <a:rPr lang="de-DE" sz="2400" dirty="0" smtClean="0"/>
              <a:t>  Die Erwiderung dieser Formel lautet: „ALLAH erhöre Eure Gebete und schenke uns und Euch seine Gnade"</a:t>
            </a:r>
          </a:p>
          <a:p>
            <a:endParaRPr lang="de-DE" dirty="0"/>
          </a:p>
        </p:txBody>
      </p:sp>
      <p:sp>
        <p:nvSpPr>
          <p:cNvPr id="15"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Wie</a:t>
            </a:r>
            <a:r>
              <a:rPr kumimoji="0" lang="de-DE" sz="1600" b="1" i="0" u="none" strike="noStrike" kern="1200" cap="none" spc="0" normalizeH="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 geht es weiter ?</a:t>
            </a:r>
            <a:endParaRPr lang="de-DE" sz="1600" b="1" dirty="0" smtClean="0">
              <a:ln w="11430"/>
              <a:solidFill>
                <a:srgbClr val="FFC000"/>
              </a:solidFill>
              <a:effectLst>
                <a:outerShdw blurRad="50800" dist="39000" dir="5460000" algn="tl">
                  <a:srgbClr val="000000">
                    <a:alpha val="38000"/>
                  </a:srgbClr>
                </a:outerShdw>
              </a:effectLst>
            </a:endParaRPr>
          </a:p>
        </p:txBody>
      </p:sp>
      <p:sp>
        <p:nvSpPr>
          <p:cNvPr id="18" name="Abgerundetes Rechteck 17"/>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000" b="1" dirty="0" smtClean="0">
                <a:solidFill>
                  <a:schemeClr val="bg1"/>
                </a:solidFill>
              </a:rPr>
              <a:t>Welche Regel gilt, um sein Beileid auszusprechen?</a:t>
            </a:r>
            <a:endParaRPr lang="de-DE" sz="2000" dirty="0">
              <a:solidFill>
                <a:schemeClr val="bg1"/>
              </a:solidFill>
            </a:endParaRPr>
          </a:p>
        </p:txBody>
      </p:sp>
      <p:pic>
        <p:nvPicPr>
          <p:cNvPr id="13"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10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10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10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 calcmode="lin" valueType="num">
                                      <p:cBhvr additive="base">
                                        <p:cTn id="31" dur="1000" fill="hold"/>
                                        <p:tgtEl>
                                          <p:spTgt spid="16">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42</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6" name="Rechteck 15"/>
          <p:cNvSpPr/>
          <p:nvPr/>
        </p:nvSpPr>
        <p:spPr>
          <a:xfrm>
            <a:off x="285752" y="2690336"/>
            <a:ext cx="8501090" cy="3046988"/>
          </a:xfrm>
          <a:prstGeom prst="rect">
            <a:avLst/>
          </a:prstGeom>
        </p:spPr>
        <p:txBody>
          <a:bodyPr wrap="square">
            <a:spAutoFit/>
          </a:bodyPr>
          <a:lstStyle/>
          <a:p>
            <a:pPr algn="ctr"/>
            <a:r>
              <a:rPr lang="de-DE" sz="2400" dirty="0" smtClean="0"/>
              <a:t>Versammlungen zu veranstalten, an denen der Koran während drei Nächten nach dem Tod rezitiert wird, oder Trauerfeiern und besondere Versammlungen am Tag des Todes, oder am dritten oder vierzigsten Tag, oder Jahrestag, sind alles </a:t>
            </a:r>
            <a:r>
              <a:rPr lang="de-DE" sz="2400" dirty="0" smtClean="0">
                <a:solidFill>
                  <a:srgbClr val="FF0000"/>
                </a:solidFill>
              </a:rPr>
              <a:t>abergläubische Handlungen</a:t>
            </a:r>
            <a:r>
              <a:rPr lang="de-DE" sz="2400" dirty="0" smtClean="0"/>
              <a:t>, die vom Volk eingeführt wurden und weder auf dem Koran noch auf der Sunna des Propheten, noch auf den Überlieferungen der muslimischen Vorfahren basieren. </a:t>
            </a:r>
          </a:p>
        </p:txBody>
      </p:sp>
      <p:sp>
        <p:nvSpPr>
          <p:cNvPr id="15" name="Abgerundetes Rechteck 14"/>
          <p:cNvSpPr/>
          <p:nvPr/>
        </p:nvSpPr>
        <p:spPr>
          <a:xfrm>
            <a:off x="2500298" y="928670"/>
            <a:ext cx="4286280"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b="1" dirty="0" smtClean="0">
                <a:solidFill>
                  <a:schemeClr val="bg1"/>
                </a:solidFill>
              </a:rPr>
              <a:t>Wie werden die Trauerfeiern und Trauerversammlungen beurteilt?</a:t>
            </a:r>
            <a:endParaRPr lang="de-DE" dirty="0">
              <a:solidFill>
                <a:schemeClr val="bg1"/>
              </a:solidFill>
            </a:endParaRPr>
          </a:p>
        </p:txBody>
      </p:sp>
      <p:sp>
        <p:nvSpPr>
          <p:cNvPr id="18"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kumimoji="0" lang="de-DE" sz="1600" b="1" i="0" u="none" strike="noStrike" kern="1200" cap="none" spc="0" normalizeH="0" baseline="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Wie</a:t>
            </a:r>
            <a:r>
              <a:rPr kumimoji="0" lang="de-DE" sz="1600" b="1" i="0" u="none" strike="noStrike" kern="1200" cap="none" spc="0" normalizeH="0" noProof="0" dirty="0" smtClean="0">
                <a:ln w="11430"/>
                <a:solidFill>
                  <a:srgbClr val="FFC000"/>
                </a:solidFill>
                <a:effectLst>
                  <a:outerShdw blurRad="50800" dist="39000" dir="5460000" algn="tl">
                    <a:srgbClr val="000000">
                      <a:alpha val="38000"/>
                    </a:srgbClr>
                  </a:outerShdw>
                </a:effectLst>
                <a:uLnTx/>
                <a:uFillTx/>
                <a:latin typeface="Bookman Old Style" pitchFamily="18" charset="0"/>
                <a:ea typeface="+mj-ea"/>
                <a:cs typeface="+mj-cs"/>
              </a:rPr>
              <a:t> geht es weiter ?</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3"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dirty="0" smtClean="0"/>
              <a:t>25.04.2015</a:t>
            </a:r>
            <a:endParaRPr lang="de-DE" dirty="0"/>
          </a:p>
        </p:txBody>
      </p:sp>
      <p:sp>
        <p:nvSpPr>
          <p:cNvPr id="12" name="Fußzeilenplatzhalter 11"/>
          <p:cNvSpPr>
            <a:spLocks noGrp="1"/>
          </p:cNvSpPr>
          <p:nvPr>
            <p:ph type="ftr" sz="quarter" idx="11"/>
          </p:nvPr>
        </p:nvSpPr>
        <p:spPr/>
        <p:txBody>
          <a:bodyPr/>
          <a:lstStyle/>
          <a:p>
            <a:r>
              <a:rPr lang="de-DE" dirty="0" smtClean="0"/>
              <a:t>Fortbildungsseminar</a:t>
            </a:r>
            <a:endParaRPr lang="de-DE" dirty="0"/>
          </a:p>
        </p:txBody>
      </p:sp>
      <p:sp>
        <p:nvSpPr>
          <p:cNvPr id="11" name="Foliennummernplatzhalter 10"/>
          <p:cNvSpPr>
            <a:spLocks noGrp="1"/>
          </p:cNvSpPr>
          <p:nvPr>
            <p:ph type="sldNum" sz="quarter" idx="12"/>
          </p:nvPr>
        </p:nvSpPr>
        <p:spPr/>
        <p:txBody>
          <a:bodyPr>
            <a:normAutofit/>
          </a:bodyPr>
          <a:lstStyle/>
          <a:p>
            <a:fld id="{BE0C108D-B9E3-49CA-A6DF-265C036769EE}" type="slidenum">
              <a:rPr lang="de-DE" smtClean="0"/>
              <a:pPr/>
              <a:t>43</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7" name="Textfeld 6"/>
          <p:cNvSpPr txBox="1"/>
          <p:nvPr/>
        </p:nvSpPr>
        <p:spPr>
          <a:xfrm>
            <a:off x="1428728" y="2000240"/>
            <a:ext cx="6357982" cy="369332"/>
          </a:xfrm>
          <a:prstGeom prst="rect">
            <a:avLst/>
          </a:prstGeom>
          <a:noFill/>
        </p:spPr>
        <p:txBody>
          <a:bodyPr wrap="square" rtlCol="0">
            <a:spAutoFit/>
          </a:bodyPr>
          <a:lstStyle/>
          <a:p>
            <a:r>
              <a:rPr lang="de-DE" dirty="0" smtClean="0"/>
              <a:t>                                                                                                        </a:t>
            </a:r>
            <a:endParaRPr lang="de-DE" dirty="0"/>
          </a:p>
        </p:txBody>
      </p:sp>
      <p:sp>
        <p:nvSpPr>
          <p:cNvPr id="8" name="Textfeld 7"/>
          <p:cNvSpPr txBox="1"/>
          <p:nvPr/>
        </p:nvSpPr>
        <p:spPr>
          <a:xfrm>
            <a:off x="0" y="1365484"/>
            <a:ext cx="9144000" cy="4278094"/>
          </a:xfrm>
          <a:prstGeom prst="rect">
            <a:avLst/>
          </a:prstGeom>
          <a:noFill/>
        </p:spPr>
        <p:txBody>
          <a:bodyPr wrap="square" rtlCol="0">
            <a:spAutoFit/>
          </a:bodyPr>
          <a:lstStyle/>
          <a:p>
            <a:pPr algn="ctr"/>
            <a:r>
              <a:rPr lang="de-DE" sz="48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Möge  ALLAH unsere Sünden vergeben und uns </a:t>
            </a:r>
            <a:r>
              <a:rPr lang="de-DE" sz="4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ein gutes Ende</a:t>
            </a:r>
          </a:p>
          <a:p>
            <a:pPr algn="ctr"/>
            <a:r>
              <a:rPr lang="de-DE" sz="48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 bescheren</a:t>
            </a:r>
          </a:p>
          <a:p>
            <a:pPr algn="ctr"/>
            <a:endParaRPr lang="de-DE" sz="8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endParaRPr>
          </a:p>
          <a:p>
            <a:pPr algn="ctr"/>
            <a:endParaRPr lang="de-DE" sz="8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endParaRPr>
          </a:p>
          <a:p>
            <a:pPr algn="ctr"/>
            <a:endParaRPr lang="de-DE" sz="8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endParaRPr>
          </a:p>
          <a:p>
            <a:pPr algn="ctr"/>
            <a:endParaRPr lang="de-DE" sz="8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endParaRPr>
          </a:p>
          <a:p>
            <a:pPr algn="ctr"/>
            <a:r>
              <a:rPr lang="de-DE" sz="48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Amin </a:t>
            </a:r>
            <a:endParaRPr lang="de-DE" sz="4800" b="1"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endParaRPr>
          </a:p>
        </p:txBody>
      </p:sp>
      <p:sp>
        <p:nvSpPr>
          <p:cNvPr id="14"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3"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44</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7" name="Rechteck 6"/>
          <p:cNvSpPr/>
          <p:nvPr/>
        </p:nvSpPr>
        <p:spPr>
          <a:xfrm>
            <a:off x="373753" y="2841965"/>
            <a:ext cx="8270213" cy="1015663"/>
          </a:xfrm>
          <a:prstGeom prst="rect">
            <a:avLst/>
          </a:prstGeom>
        </p:spPr>
        <p:txBody>
          <a:bodyPr wrap="none">
            <a:spAutoFit/>
          </a:bodyPr>
          <a:lstStyle/>
          <a:p>
            <a:r>
              <a:rPr lang="ar-EG" sz="6000" b="1" dirty="0" smtClean="0"/>
              <a:t>السلام عليكم ورحمة الله وبركاته </a:t>
            </a:r>
            <a:endParaRPr lang="de-DE" sz="6000" b="1" dirty="0"/>
          </a:p>
        </p:txBody>
      </p:sp>
      <p:sp>
        <p:nvSpPr>
          <p:cNvPr id="8" name="Textfeld 7"/>
          <p:cNvSpPr txBox="1"/>
          <p:nvPr/>
        </p:nvSpPr>
        <p:spPr>
          <a:xfrm>
            <a:off x="3000364" y="2500306"/>
            <a:ext cx="5357850" cy="369332"/>
          </a:xfrm>
          <a:prstGeom prst="rect">
            <a:avLst/>
          </a:prstGeom>
          <a:noFill/>
        </p:spPr>
        <p:txBody>
          <a:bodyPr wrap="square" rtlCol="0">
            <a:spAutoFit/>
          </a:bodyPr>
          <a:lstStyle/>
          <a:p>
            <a:endParaRPr lang="de-DE" dirty="0"/>
          </a:p>
        </p:txBody>
      </p:sp>
      <p:sp>
        <p:nvSpPr>
          <p:cNvPr id="14"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13"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smtClean="0"/>
              <a:t>25.04.2015</a:t>
            </a:r>
            <a:endParaRPr lang="de-DE"/>
          </a:p>
        </p:txBody>
      </p:sp>
      <p:sp>
        <p:nvSpPr>
          <p:cNvPr id="12" name="Fußzeilenplatzhalter 11"/>
          <p:cNvSpPr>
            <a:spLocks noGrp="1"/>
          </p:cNvSpPr>
          <p:nvPr>
            <p:ph type="ftr" sz="quarter" idx="11"/>
          </p:nvPr>
        </p:nvSpPr>
        <p:spPr/>
        <p:txBody>
          <a:bodyPr/>
          <a:lstStyle/>
          <a:p>
            <a:r>
              <a:rPr lang="de-DE" smtClean="0"/>
              <a:t>Fortbildungsseminar</a:t>
            </a:r>
            <a:endParaRPr lang="de-DE"/>
          </a:p>
        </p:txBody>
      </p:sp>
      <p:sp>
        <p:nvSpPr>
          <p:cNvPr id="11" name="Foliennummernplatzhalter 10"/>
          <p:cNvSpPr>
            <a:spLocks noGrp="1"/>
          </p:cNvSpPr>
          <p:nvPr>
            <p:ph type="sldNum" sz="quarter" idx="12"/>
          </p:nvPr>
        </p:nvSpPr>
        <p:spPr/>
        <p:txBody>
          <a:bodyPr/>
          <a:lstStyle/>
          <a:p>
            <a:fld id="{BE0C108D-B9E3-49CA-A6DF-265C036769EE}" type="slidenum">
              <a:rPr lang="de-DE" smtClean="0"/>
              <a:pPr/>
              <a:t>45</a:t>
            </a:fld>
            <a:endParaRPr lang="de-DE"/>
          </a:p>
        </p:txBody>
      </p:sp>
      <p:cxnSp>
        <p:nvCxnSpPr>
          <p:cNvPr id="9" name="Gerade Verbindung 8"/>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7" name="Textfeld 6"/>
          <p:cNvSpPr txBox="1"/>
          <p:nvPr/>
        </p:nvSpPr>
        <p:spPr>
          <a:xfrm>
            <a:off x="1928794" y="2414325"/>
            <a:ext cx="5286412" cy="1800493"/>
          </a:xfrm>
          <a:prstGeom prst="rect">
            <a:avLst/>
          </a:prstGeom>
          <a:noFill/>
        </p:spPr>
        <p:txBody>
          <a:bodyPr wrap="square" rtlCol="0">
            <a:spAutoFit/>
          </a:bodyPr>
          <a:lstStyle/>
          <a:p>
            <a:pPr algn="ctr"/>
            <a:r>
              <a:rPr lang="de-DE" sz="11100" dirty="0" smtClean="0"/>
              <a:t>ENDE</a:t>
            </a:r>
            <a:endParaRPr lang="de-DE" sz="11100" dirty="0"/>
          </a:p>
        </p:txBody>
      </p:sp>
      <p:sp>
        <p:nvSpPr>
          <p:cNvPr id="13"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a:t>
            </a:r>
            <a:endParaRPr lang="de-DE" sz="1600" b="1" dirty="0" smtClean="0">
              <a:ln w="11430"/>
              <a:solidFill>
                <a:srgbClr val="FFC000"/>
              </a:solidFill>
              <a:effectLst>
                <a:outerShdw blurRad="50800" dist="39000" dir="5460000" algn="tl">
                  <a:srgbClr val="000000">
                    <a:alpha val="38000"/>
                  </a:srgbClr>
                </a:outerShdw>
              </a:effectLst>
            </a:endParaRPr>
          </a:p>
        </p:txBody>
      </p:sp>
      <p:pic>
        <p:nvPicPr>
          <p:cNvPr id="8"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5" name="Foliennummernplatzhalter 4"/>
          <p:cNvSpPr>
            <a:spLocks noGrp="1"/>
          </p:cNvSpPr>
          <p:nvPr>
            <p:ph type="sldNum" sz="quarter" idx="12"/>
          </p:nvPr>
        </p:nvSpPr>
        <p:spPr/>
        <p:txBody>
          <a:bodyPr/>
          <a:lstStyle/>
          <a:p>
            <a:fld id="{BE0C108D-B9E3-49CA-A6DF-265C036769EE}" type="slidenum">
              <a:rPr lang="de-DE" smtClean="0"/>
              <a:pPr/>
              <a:t>5</a:t>
            </a:fld>
            <a:endParaRPr lang="de-DE"/>
          </a:p>
        </p:txBody>
      </p:sp>
      <p:sp>
        <p:nvSpPr>
          <p:cNvPr id="7"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rPr>
              <a:t>Unsere Beziehung zum Tod</a:t>
            </a:r>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pic>
        <p:nvPicPr>
          <p:cNvPr id="9" name="Picture 4" descr="http://amantu-billahi.de/wp-content/uploads/2013/06/1016789_638505382836058_1452341166_n.jpg"/>
          <p:cNvPicPr>
            <a:picLocks noChangeAspect="1" noChangeArrowheads="1"/>
          </p:cNvPicPr>
          <p:nvPr/>
        </p:nvPicPr>
        <p:blipFill>
          <a:blip r:embed="rId2" cstate="print"/>
          <a:srcRect/>
          <a:stretch>
            <a:fillRect/>
          </a:stretch>
        </p:blipFill>
        <p:spPr bwMode="auto">
          <a:xfrm>
            <a:off x="576290" y="1285860"/>
            <a:ext cx="7924800" cy="300037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11" name="Textfeld 10"/>
          <p:cNvSpPr txBox="1"/>
          <p:nvPr/>
        </p:nvSpPr>
        <p:spPr>
          <a:xfrm>
            <a:off x="642910" y="4572008"/>
            <a:ext cx="4000528" cy="861774"/>
          </a:xfrm>
          <a:prstGeom prst="rect">
            <a:avLst/>
          </a:prstGeom>
          <a:noFill/>
        </p:spPr>
        <p:txBody>
          <a:bodyPr wrap="square" rtlCol="0">
            <a:spAutoFit/>
          </a:bodyPr>
          <a:lstStyle/>
          <a:p>
            <a:pPr>
              <a:buFont typeface="Wingdings" pitchFamily="2" charset="2"/>
              <a:buChar char="Ø"/>
            </a:pPr>
            <a:r>
              <a:rPr lang="de-DE" sz="3200" b="1" dirty="0" smtClean="0">
                <a:solidFill>
                  <a:srgbClr val="FFC000"/>
                </a:solidFill>
                <a:effectLst>
                  <a:reflection blurRad="6350" stA="55000" endA="300" endPos="45500" dir="5400000" sy="-100000" algn="bl" rotWithShape="0"/>
                </a:effectLst>
                <a:latin typeface="Comic Sans MS" pitchFamily="66" charset="0"/>
              </a:rPr>
              <a:t>Das Diesseits</a:t>
            </a:r>
          </a:p>
          <a:p>
            <a:endParaRPr lang="de-DE" dirty="0">
              <a:effectLst>
                <a:reflection blurRad="6350" stA="55000" endA="300" endPos="45500" dir="5400000" sy="-100000" algn="bl" rotWithShape="0"/>
              </a:effectLst>
              <a:latin typeface="Comic Sans MS" pitchFamily="66" charset="0"/>
            </a:endParaRPr>
          </a:p>
        </p:txBody>
      </p:sp>
      <p:sp>
        <p:nvSpPr>
          <p:cNvPr id="12" name="Textfeld 11"/>
          <p:cNvSpPr txBox="1"/>
          <p:nvPr/>
        </p:nvSpPr>
        <p:spPr>
          <a:xfrm>
            <a:off x="3143240" y="5138994"/>
            <a:ext cx="2786082" cy="861774"/>
          </a:xfrm>
          <a:prstGeom prst="rect">
            <a:avLst/>
          </a:prstGeom>
          <a:noFill/>
        </p:spPr>
        <p:txBody>
          <a:bodyPr wrap="square" rtlCol="0">
            <a:spAutoFit/>
          </a:bodyPr>
          <a:lstStyle/>
          <a:p>
            <a:pPr>
              <a:buFont typeface="Wingdings" pitchFamily="2" charset="2"/>
              <a:buChar char="Ø"/>
            </a:pPr>
            <a:r>
              <a:rPr lang="de-DE" sz="3200" b="1" dirty="0" smtClean="0">
                <a:effectLst>
                  <a:reflection blurRad="6350" stA="55000" endA="300" endPos="45500" dir="5400000" sy="-100000" algn="bl" rotWithShape="0"/>
                </a:effectLst>
                <a:latin typeface="Comic Sans MS" pitchFamily="66" charset="0"/>
              </a:rPr>
              <a:t>Albarzakh</a:t>
            </a:r>
          </a:p>
          <a:p>
            <a:endParaRPr lang="de-DE" dirty="0">
              <a:effectLst>
                <a:reflection blurRad="6350" stA="55000" endA="300" endPos="45500" dir="5400000" sy="-100000" algn="bl" rotWithShape="0"/>
              </a:effectLst>
              <a:latin typeface="Comic Sans MS" pitchFamily="66" charset="0"/>
            </a:endParaRPr>
          </a:p>
        </p:txBody>
      </p:sp>
      <p:sp>
        <p:nvSpPr>
          <p:cNvPr id="13" name="Textfeld 12"/>
          <p:cNvSpPr txBox="1"/>
          <p:nvPr/>
        </p:nvSpPr>
        <p:spPr>
          <a:xfrm>
            <a:off x="5357818" y="5567622"/>
            <a:ext cx="3267100" cy="861774"/>
          </a:xfrm>
          <a:prstGeom prst="rect">
            <a:avLst/>
          </a:prstGeom>
          <a:noFill/>
        </p:spPr>
        <p:txBody>
          <a:bodyPr wrap="square" rtlCol="0">
            <a:spAutoFit/>
          </a:bodyPr>
          <a:lstStyle/>
          <a:p>
            <a:pPr>
              <a:buFont typeface="Wingdings" pitchFamily="2" charset="2"/>
              <a:buChar char="Ø"/>
            </a:pPr>
            <a:r>
              <a:rPr lang="de-DE" sz="3200" b="1" dirty="0" smtClean="0">
                <a:solidFill>
                  <a:srgbClr val="00B050"/>
                </a:solidFill>
                <a:effectLst>
                  <a:reflection blurRad="6350" stA="55000" endA="300" endPos="45500" dir="5400000" sy="-100000" algn="bl" rotWithShape="0"/>
                </a:effectLst>
                <a:latin typeface="Comic Sans MS" pitchFamily="66" charset="0"/>
              </a:rPr>
              <a:t>Das Jenseits </a:t>
            </a:r>
          </a:p>
          <a:p>
            <a:endParaRPr lang="de-DE" dirty="0">
              <a:effectLst>
                <a:reflection blurRad="6350" stA="55000" endA="300" endPos="45500" dir="5400000" sy="-100000" algn="bl" rotWithShape="0"/>
              </a:effectLst>
              <a:latin typeface="Comic Sans MS" pitchFamily="66" charset="0"/>
            </a:endParaRPr>
          </a:p>
        </p:txBody>
      </p:sp>
      <p:pic>
        <p:nvPicPr>
          <p:cNvPr id="14" name="Picture 4"/>
          <p:cNvPicPr>
            <a:picLocks noChangeAspect="1" noChangeArrowheads="1"/>
          </p:cNvPicPr>
          <p:nvPr/>
        </p:nvPicPr>
        <p:blipFill>
          <a:blip r:embed="rId3"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dirty="0" smtClean="0"/>
              <a:t>Fortbildungsseminar</a:t>
            </a:r>
            <a:endParaRPr lang="de-DE" dirty="0"/>
          </a:p>
        </p:txBody>
      </p:sp>
      <p:sp>
        <p:nvSpPr>
          <p:cNvPr id="5" name="Foliennummernplatzhalter 4"/>
          <p:cNvSpPr>
            <a:spLocks noGrp="1"/>
          </p:cNvSpPr>
          <p:nvPr>
            <p:ph type="sldNum" sz="quarter" idx="12"/>
          </p:nvPr>
        </p:nvSpPr>
        <p:spPr/>
        <p:txBody>
          <a:bodyPr/>
          <a:lstStyle/>
          <a:p>
            <a:fld id="{BE0C108D-B9E3-49CA-A6DF-265C036769EE}" type="slidenum">
              <a:rPr lang="de-DE" smtClean="0"/>
              <a:pPr/>
              <a:t>6</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grpSp>
        <p:nvGrpSpPr>
          <p:cNvPr id="20" name="Gruppieren 19"/>
          <p:cNvGrpSpPr/>
          <p:nvPr/>
        </p:nvGrpSpPr>
        <p:grpSpPr>
          <a:xfrm>
            <a:off x="357158" y="1816136"/>
            <a:ext cx="4000528" cy="4684698"/>
            <a:chOff x="357158" y="1816136"/>
            <a:chExt cx="4000528" cy="4684698"/>
          </a:xfrm>
        </p:grpSpPr>
        <p:sp>
          <p:nvSpPr>
            <p:cNvPr id="14" name="Abgerundetes Rechteck 13"/>
            <p:cNvSpPr/>
            <p:nvPr/>
          </p:nvSpPr>
          <p:spPr>
            <a:xfrm>
              <a:off x="357158" y="1928802"/>
              <a:ext cx="4000528" cy="45720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9" name="Rechteck 8"/>
            <p:cNvSpPr/>
            <p:nvPr/>
          </p:nvSpPr>
          <p:spPr>
            <a:xfrm>
              <a:off x="357158" y="1816136"/>
              <a:ext cx="4000528" cy="4524315"/>
            </a:xfrm>
            <a:prstGeom prst="rect">
              <a:avLst/>
            </a:prstGeom>
          </p:spPr>
          <p:txBody>
            <a:bodyPr wrap="square">
              <a:spAutoFit/>
            </a:bodyPr>
            <a:lstStyle/>
            <a:p>
              <a:pPr algn="ctr"/>
              <a:endParaRPr lang="de-DE" b="1" i="1" dirty="0" smtClean="0"/>
            </a:p>
            <a:p>
              <a:pPr algn="ctr"/>
              <a:r>
                <a:rPr lang="de-DE" b="1" i="1" dirty="0" smtClean="0"/>
                <a:t>ALLAH der Erhabene sagte:</a:t>
              </a:r>
            </a:p>
            <a:p>
              <a:pPr algn="ctr"/>
              <a:endParaRPr lang="de-DE" b="1" i="1" dirty="0" smtClean="0"/>
            </a:p>
            <a:p>
              <a:pPr algn="ctr"/>
              <a:r>
                <a:rPr lang="de-DE" b="1" i="1" dirty="0" smtClean="0">
                  <a:solidFill>
                    <a:schemeClr val="bg1"/>
                  </a:solidFill>
                </a:rPr>
                <a:t>"Jede Seele wird den Tod zu kosten bekommen. Und euer Lohn wird wahrlich (erst) am Tag des Gerichts voll ausbezahlt werden. Und wer dann dem Höllenfeuer entrissen und in den Paradiesgarten eingelassen wird, dem wird Erfolg beschieden sein. Und das diesseitige Leben ist nichts als ein trügerischer Genuss. "(3:185)</a:t>
              </a:r>
              <a:endParaRPr lang="de-DE" b="1" i="1" dirty="0">
                <a:solidFill>
                  <a:schemeClr val="bg1"/>
                </a:solidFill>
              </a:endParaRPr>
            </a:p>
          </p:txBody>
        </p:sp>
      </p:grpSp>
      <p:grpSp>
        <p:nvGrpSpPr>
          <p:cNvPr id="18" name="Gruppieren 17"/>
          <p:cNvGrpSpPr/>
          <p:nvPr/>
        </p:nvGrpSpPr>
        <p:grpSpPr>
          <a:xfrm>
            <a:off x="-71470" y="857232"/>
            <a:ext cx="9215502" cy="928694"/>
            <a:chOff x="-71470" y="857232"/>
            <a:chExt cx="9215502" cy="928694"/>
          </a:xfrm>
        </p:grpSpPr>
        <p:sp>
          <p:nvSpPr>
            <p:cNvPr id="15" name="Abgerundetes Rechteck 14"/>
            <p:cNvSpPr/>
            <p:nvPr/>
          </p:nvSpPr>
          <p:spPr>
            <a:xfrm>
              <a:off x="1428728" y="857232"/>
              <a:ext cx="6215106"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1" name="Rechteck 10"/>
            <p:cNvSpPr/>
            <p:nvPr/>
          </p:nvSpPr>
          <p:spPr>
            <a:xfrm>
              <a:off x="-71470" y="996719"/>
              <a:ext cx="9215502" cy="646331"/>
            </a:xfrm>
            <a:prstGeom prst="rect">
              <a:avLst/>
            </a:prstGeom>
          </p:spPr>
          <p:txBody>
            <a:bodyPr wrap="square">
              <a:spAutoFit/>
            </a:bodyPr>
            <a:lstStyle/>
            <a:p>
              <a:pPr algn="ctr"/>
              <a:r>
                <a:rPr lang="de-DE" sz="1600" b="1" i="1" dirty="0" smtClean="0"/>
                <a:t>Der Prophet  „ salla Allahu aleihi wa sallam“  sagte: </a:t>
              </a:r>
            </a:p>
            <a:p>
              <a:pPr algn="ctr"/>
              <a:endParaRPr lang="de-DE" sz="200" b="1" i="1" dirty="0" smtClean="0"/>
            </a:p>
            <a:p>
              <a:pPr algn="ctr"/>
              <a:r>
                <a:rPr lang="de-DE" b="1" i="1" dirty="0" smtClean="0">
                  <a:solidFill>
                    <a:schemeClr val="bg1"/>
                  </a:solidFill>
                </a:rPr>
                <a:t>„Vermehrt das Gedenken an den Genusszerstörer“</a:t>
              </a:r>
              <a:endParaRPr lang="de-DE" b="1" i="1" dirty="0">
                <a:solidFill>
                  <a:schemeClr val="bg1"/>
                </a:solidFill>
              </a:endParaRPr>
            </a:p>
          </p:txBody>
        </p:sp>
      </p:grpSp>
      <p:grpSp>
        <p:nvGrpSpPr>
          <p:cNvPr id="19" name="Gruppieren 18"/>
          <p:cNvGrpSpPr/>
          <p:nvPr/>
        </p:nvGrpSpPr>
        <p:grpSpPr>
          <a:xfrm>
            <a:off x="4857752" y="1928802"/>
            <a:ext cx="3786214" cy="3357586"/>
            <a:chOff x="4857752" y="1928802"/>
            <a:chExt cx="3786214" cy="3357586"/>
          </a:xfrm>
        </p:grpSpPr>
        <p:sp>
          <p:nvSpPr>
            <p:cNvPr id="13" name="Abgerundetes Rechteck 12"/>
            <p:cNvSpPr/>
            <p:nvPr/>
          </p:nvSpPr>
          <p:spPr>
            <a:xfrm>
              <a:off x="4857752" y="1928802"/>
              <a:ext cx="3786214" cy="335758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2" name="Rechteck 11"/>
            <p:cNvSpPr/>
            <p:nvPr/>
          </p:nvSpPr>
          <p:spPr>
            <a:xfrm>
              <a:off x="4929190" y="2071678"/>
              <a:ext cx="3643338" cy="2862322"/>
            </a:xfrm>
            <a:prstGeom prst="rect">
              <a:avLst/>
            </a:prstGeom>
          </p:spPr>
          <p:txBody>
            <a:bodyPr wrap="square">
              <a:spAutoFit/>
            </a:bodyPr>
            <a:lstStyle/>
            <a:p>
              <a:pPr algn="ctr"/>
              <a:r>
                <a:rPr lang="ar-EG" sz="2400" b="1" dirty="0" smtClean="0"/>
                <a:t>قال تعالى في سورة آل عمران:</a:t>
              </a:r>
              <a:endParaRPr lang="de-DE" sz="2400" b="1" dirty="0" smtClean="0"/>
            </a:p>
            <a:p>
              <a:pPr algn="ctr"/>
              <a:r>
                <a:rPr lang="de-DE" sz="1600" b="1" dirty="0" smtClean="0"/>
                <a:t>   </a:t>
              </a:r>
              <a:endParaRPr lang="de-DE" sz="1600" b="1" dirty="0" smtClean="0">
                <a:solidFill>
                  <a:schemeClr val="bg1"/>
                </a:solidFill>
              </a:endParaRPr>
            </a:p>
            <a:p>
              <a:pPr algn="ctr"/>
              <a:r>
                <a:rPr lang="ar-EG" sz="2800" b="1" dirty="0" smtClean="0">
                  <a:solidFill>
                    <a:schemeClr val="bg1"/>
                  </a:solidFill>
                </a:rPr>
                <a:t>(كُلُّ نَفْسٍ ذَائِقَةُ الْمَوْتِ وَإِنَّمَا تُوَفَّوْنَ أُجُورَكُمْ يَوْمَ الْقِيَامَةِ فَمَنْ زُحْزِحَ عَنِ النَّارِ وَأُدْخِلَ الْجَنَّةَ فَقَدْ فَازَ وَمَا الْحَيَاةُ الدُّنْيَا إِلَّا مَتَاعُ الْغُرُورِ)</a:t>
              </a:r>
              <a:endParaRPr lang="de-DE" sz="2800" dirty="0">
                <a:solidFill>
                  <a:schemeClr val="bg1"/>
                </a:solidFill>
              </a:endParaRPr>
            </a:p>
          </p:txBody>
        </p:sp>
      </p:grpSp>
      <p:sp>
        <p:nvSpPr>
          <p:cNvPr id="17"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rPr>
              <a:t>Unsere Beziehung zum Tod</a:t>
            </a:r>
          </a:p>
        </p:txBody>
      </p:sp>
      <p:pic>
        <p:nvPicPr>
          <p:cNvPr id="16"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7</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9" name="Inhaltsplatzhalter 2"/>
          <p:cNvSpPr txBox="1">
            <a:spLocks/>
          </p:cNvSpPr>
          <p:nvPr/>
        </p:nvSpPr>
        <p:spPr>
          <a:xfrm>
            <a:off x="-1643106" y="785794"/>
            <a:ext cx="12715964" cy="5097467"/>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3200" b="1" i="0" u="none" strike="noStrike" kern="1200" cap="none" spc="0" normalizeH="0" baseline="0" noProof="0" dirty="0" smtClean="0">
              <a:ln>
                <a:noFill/>
              </a:ln>
              <a:solidFill>
                <a:schemeClr val="tx1"/>
              </a:solidFill>
              <a:effectLst/>
              <a:uLnTx/>
              <a:uFillTx/>
              <a:latin typeface="+mn-lt"/>
              <a:ea typeface="+mn-ea"/>
              <a:cs typeface="+mn-cs"/>
            </a:endParaRPr>
          </a:p>
          <a:p>
            <a:pPr algn="ctr"/>
            <a:r>
              <a:rPr lang="de-DE" sz="5400" b="1" dirty="0" smtClean="0">
                <a:ln w="11430"/>
                <a:effectLst>
                  <a:outerShdw blurRad="50800" dist="39000" dir="5460000" algn="tl">
                    <a:srgbClr val="000000">
                      <a:alpha val="38000"/>
                    </a:srgbClr>
                  </a:outerShdw>
                  <a:reflection blurRad="6350" stA="55000" endA="300" endPos="45500" dir="5400000" sy="-100000" algn="bl" rotWithShape="0"/>
                </a:effectLst>
              </a:rPr>
              <a:t>Was hast Du für den </a:t>
            </a:r>
          </a:p>
          <a:p>
            <a:pPr algn="ctr"/>
            <a:r>
              <a:rPr lang="de-DE" sz="5400" b="1" dirty="0" smtClean="0">
                <a:ln w="11430"/>
                <a:solidFill>
                  <a:srgbClr val="FF0000"/>
                </a:solidFill>
                <a:effectLst>
                  <a:outerShdw blurRad="50800" dist="39000" dir="5460000" algn="tl">
                    <a:srgbClr val="000000">
                      <a:alpha val="38000"/>
                    </a:srgbClr>
                  </a:outerShdw>
                  <a:reflection blurRad="6350" stA="55000" endA="300" endPos="45500" dir="5400000" sy="-100000" algn="bl" rotWithShape="0"/>
                </a:effectLst>
              </a:rPr>
              <a:t>Tag des Abschiedes  </a:t>
            </a:r>
          </a:p>
          <a:p>
            <a:pPr algn="ctr"/>
            <a:r>
              <a:rPr lang="de-DE" sz="5400" b="1" dirty="0" smtClean="0">
                <a:ln w="11430"/>
                <a:effectLst>
                  <a:outerShdw blurRad="50800" dist="39000" dir="5460000" algn="tl">
                    <a:srgbClr val="000000">
                      <a:alpha val="38000"/>
                    </a:srgbClr>
                  </a:outerShdw>
                  <a:reflection blurRad="6350" stA="55000" endA="300" endPos="45500" dir="5400000" sy="-100000" algn="bl" rotWithShape="0"/>
                </a:effectLst>
              </a:rPr>
              <a:t>vorbereitet ? </a:t>
            </a:r>
          </a:p>
        </p:txBody>
      </p:sp>
      <p:sp>
        <p:nvSpPr>
          <p:cNvPr id="11"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rPr>
              <a:t>Unsere Beziehung zum Tod</a:t>
            </a:r>
          </a:p>
        </p:txBody>
      </p:sp>
      <p:pic>
        <p:nvPicPr>
          <p:cNvPr id="10"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p:cNvSpPr>
            <a:spLocks noGrp="1"/>
          </p:cNvSpPr>
          <p:nvPr>
            <p:ph idx="1"/>
          </p:nvPr>
        </p:nvSpPr>
        <p:spPr>
          <a:xfrm>
            <a:off x="642910" y="2500306"/>
            <a:ext cx="7858180" cy="1785951"/>
          </a:xfrm>
        </p:spPr>
        <p:txBody>
          <a:bodyPr/>
          <a:lstStyle/>
          <a:p>
            <a:pPr algn="ctr">
              <a:buNone/>
            </a:pPr>
            <a:r>
              <a:rPr lang="de-DE" sz="5400" b="1" dirty="0" smtClean="0">
                <a:ln w="11430"/>
                <a:solidFill>
                  <a:srgbClr val="FFC000"/>
                </a:solidFill>
                <a:effectLst>
                  <a:outerShdw blurRad="50800" dist="39000" dir="5460000" algn="tl">
                    <a:srgbClr val="000000">
                      <a:alpha val="38000"/>
                    </a:srgbClr>
                  </a:outerShdw>
                  <a:reflection blurRad="6350" stA="55000" endA="300" endPos="45500" dir="5400000" sy="-100000" algn="bl" rotWithShape="0"/>
                </a:effectLst>
              </a:rPr>
              <a:t>Der Umgang mit Betroffenen</a:t>
            </a:r>
          </a:p>
        </p:txBody>
      </p:sp>
      <p:sp>
        <p:nvSpPr>
          <p:cNvPr id="4" name="Datumsplatzhalter 3"/>
          <p:cNvSpPr>
            <a:spLocks noGrp="1"/>
          </p:cNvSpPr>
          <p:nvPr>
            <p:ph type="dt" sz="half" idx="10"/>
          </p:nvPr>
        </p:nvSpPr>
        <p:spPr/>
        <p:txBody>
          <a:bodyPr/>
          <a:lstStyle/>
          <a:p>
            <a:r>
              <a:rPr lang="de-DE" smtClean="0"/>
              <a:t>25.04.2015</a:t>
            </a:r>
            <a:endParaRPr lang="de-DE"/>
          </a:p>
        </p:txBody>
      </p:sp>
      <p:sp>
        <p:nvSpPr>
          <p:cNvPr id="5" name="Fußzeilenplatzhalter 4"/>
          <p:cNvSpPr>
            <a:spLocks noGrp="1"/>
          </p:cNvSpPr>
          <p:nvPr>
            <p:ph type="ftr" sz="quarter" idx="11"/>
          </p:nvPr>
        </p:nvSpPr>
        <p:spPr/>
        <p:txBody>
          <a:bodyPr/>
          <a:lstStyle/>
          <a:p>
            <a:r>
              <a:rPr lang="de-DE" smtClean="0"/>
              <a:t>Fortbildungsseminar</a:t>
            </a:r>
            <a:endParaRPr lang="de-DE"/>
          </a:p>
        </p:txBody>
      </p:sp>
      <p:sp>
        <p:nvSpPr>
          <p:cNvPr id="6" name="Foliennummernplatzhalter 5"/>
          <p:cNvSpPr>
            <a:spLocks noGrp="1"/>
          </p:cNvSpPr>
          <p:nvPr>
            <p:ph type="sldNum" sz="quarter" idx="12"/>
          </p:nvPr>
        </p:nvSpPr>
        <p:spPr/>
        <p:txBody>
          <a:bodyPr/>
          <a:lstStyle/>
          <a:p>
            <a:fld id="{BE0C108D-B9E3-49CA-A6DF-265C036769EE}" type="slidenum">
              <a:rPr lang="de-DE" smtClean="0"/>
              <a:pPr/>
              <a:t>8</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1"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a:t>
            </a:r>
            <a:endParaRPr kumimoji="0" lang="de-DE"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25.04.2015</a:t>
            </a:r>
            <a:endParaRPr lang="de-DE"/>
          </a:p>
        </p:txBody>
      </p:sp>
      <p:sp>
        <p:nvSpPr>
          <p:cNvPr id="6" name="Fußzeilenplatzhalter 5"/>
          <p:cNvSpPr>
            <a:spLocks noGrp="1"/>
          </p:cNvSpPr>
          <p:nvPr>
            <p:ph type="ftr" sz="quarter" idx="11"/>
          </p:nvPr>
        </p:nvSpPr>
        <p:spPr/>
        <p:txBody>
          <a:bodyPr/>
          <a:lstStyle/>
          <a:p>
            <a:r>
              <a:rPr lang="de-DE" smtClean="0"/>
              <a:t>Fortbildungsseminar</a:t>
            </a:r>
            <a:endParaRPr lang="de-DE"/>
          </a:p>
        </p:txBody>
      </p:sp>
      <p:sp>
        <p:nvSpPr>
          <p:cNvPr id="5" name="Foliennummernplatzhalter 4"/>
          <p:cNvSpPr>
            <a:spLocks noGrp="1"/>
          </p:cNvSpPr>
          <p:nvPr>
            <p:ph type="sldNum" sz="quarter" idx="12"/>
          </p:nvPr>
        </p:nvSpPr>
        <p:spPr/>
        <p:txBody>
          <a:bodyPr/>
          <a:lstStyle/>
          <a:p>
            <a:fld id="{BE0C108D-B9E3-49CA-A6DF-265C036769EE}" type="slidenum">
              <a:rPr lang="de-DE" smtClean="0"/>
              <a:pPr/>
              <a:t>9</a:t>
            </a:fld>
            <a:endParaRPr lang="de-DE"/>
          </a:p>
        </p:txBody>
      </p:sp>
      <p:cxnSp>
        <p:nvCxnSpPr>
          <p:cNvPr id="8" name="Gerade Verbindung 7"/>
          <p:cNvCxnSpPr/>
          <p:nvPr/>
        </p:nvCxnSpPr>
        <p:spPr>
          <a:xfrm>
            <a:off x="285720" y="641330"/>
            <a:ext cx="8501090" cy="1588"/>
          </a:xfrm>
          <a:prstGeom prst="line">
            <a:avLst/>
          </a:prstGeom>
        </p:spPr>
        <p:style>
          <a:lnRef idx="1">
            <a:schemeClr val="dk1"/>
          </a:lnRef>
          <a:fillRef idx="0">
            <a:schemeClr val="dk1"/>
          </a:fillRef>
          <a:effectRef idx="0">
            <a:schemeClr val="dk1"/>
          </a:effectRef>
          <a:fontRef idx="minor">
            <a:schemeClr val="tx1"/>
          </a:fontRef>
        </p:style>
      </p:cxnSp>
      <p:sp>
        <p:nvSpPr>
          <p:cNvPr id="10" name="Inhaltsplatzhalter 2"/>
          <p:cNvSpPr txBox="1">
            <a:spLocks/>
          </p:cNvSpPr>
          <p:nvPr/>
        </p:nvSpPr>
        <p:spPr>
          <a:xfrm>
            <a:off x="500034" y="1500175"/>
            <a:ext cx="8643966" cy="2214578"/>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de-DE" sz="4400" dirty="0" smtClean="0">
                <a:solidFill>
                  <a:schemeClr val="tx2"/>
                </a:solidFill>
                <a:latin typeface="Calibri" pitchFamily="34" charset="0"/>
                <a:cs typeface="Calibri" pitchFamily="34" charset="0"/>
              </a:rPr>
              <a:t>Der Umgang mit den Angehörigen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de-DE" sz="4400" dirty="0" smtClean="0">
              <a:solidFill>
                <a:schemeClr val="tx2"/>
              </a:solidFill>
              <a:latin typeface="Calibri" pitchFamily="34" charset="0"/>
              <a:cs typeface="Calibri" pitchFamily="34" charset="0"/>
            </a:endParaRPr>
          </a:p>
          <a:p>
            <a:pPr marL="342900" indent="-342900">
              <a:spcBef>
                <a:spcPct val="20000"/>
              </a:spcBef>
              <a:buFont typeface="Arial" pitchFamily="34" charset="0"/>
              <a:buChar char="•"/>
            </a:pPr>
            <a:r>
              <a:rPr lang="de-DE" sz="4400" dirty="0" smtClean="0">
                <a:solidFill>
                  <a:schemeClr val="tx2"/>
                </a:solidFill>
                <a:latin typeface="Calibri" pitchFamily="34" charset="0"/>
                <a:cs typeface="Calibri" pitchFamily="34" charset="0"/>
              </a:rPr>
              <a:t> Der Umgang mit dem Sterbenden </a:t>
            </a:r>
          </a:p>
        </p:txBody>
      </p:sp>
      <p:sp>
        <p:nvSpPr>
          <p:cNvPr id="9" name="Titel 1"/>
          <p:cNvSpPr txBox="1">
            <a:spLocks/>
          </p:cNvSpPr>
          <p:nvPr/>
        </p:nvSpPr>
        <p:spPr>
          <a:xfrm>
            <a:off x="0" y="274638"/>
            <a:ext cx="8686800" cy="439718"/>
          </a:xfrm>
          <a:prstGeom prst="rect">
            <a:avLst/>
          </a:prstGeom>
        </p:spPr>
        <p:txBody>
          <a:bodyPr vert="horz" lIns="91440" tIns="45720" rIns="91440" bIns="45720" rtlCol="0" anchor="ctr">
            <a:normAutofit/>
          </a:bodyPr>
          <a:lstStyle/>
          <a:p>
            <a:pPr>
              <a:spcBef>
                <a:spcPct val="0"/>
              </a:spcBef>
              <a:defRPr/>
            </a:pPr>
            <a:r>
              <a:rPr kumimoji="0" lang="de-DE" sz="8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      </a:t>
            </a:r>
            <a:r>
              <a:rPr kumimoji="0" lang="de-DE" sz="20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Sterbebegleitung im Islam / </a:t>
            </a:r>
            <a:r>
              <a:rPr lang="de-DE" sz="1600" b="1" dirty="0" smtClean="0">
                <a:ln w="11430"/>
                <a:solidFill>
                  <a:srgbClr val="FFC000"/>
                </a:solidFill>
                <a:effectLst>
                  <a:outerShdw blurRad="50800" dist="39000" dir="5460000" algn="tl">
                    <a:srgbClr val="000000">
                      <a:alpha val="38000"/>
                    </a:srgbClr>
                  </a:outerShdw>
                </a:effectLst>
              </a:rPr>
              <a:t>Der Umgang mit Betroffenen</a:t>
            </a:r>
          </a:p>
        </p:txBody>
      </p:sp>
      <p:pic>
        <p:nvPicPr>
          <p:cNvPr id="11" name="Picture 4"/>
          <p:cNvPicPr>
            <a:picLocks noChangeAspect="1" noChangeArrowheads="1"/>
          </p:cNvPicPr>
          <p:nvPr/>
        </p:nvPicPr>
        <p:blipFill>
          <a:blip r:embed="rId2" cstate="print"/>
          <a:srcRect/>
          <a:stretch>
            <a:fillRect/>
          </a:stretch>
        </p:blipFill>
        <p:spPr bwMode="auto">
          <a:xfrm>
            <a:off x="7929586" y="6286520"/>
            <a:ext cx="775679" cy="42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1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1293</Words>
  <Application>Microsoft Office PowerPoint</Application>
  <PresentationFormat>Bildschirmpräsentation (4:3)</PresentationFormat>
  <Paragraphs>387</Paragraphs>
  <Slides>45</Slides>
  <Notes>29</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Ananke</vt:lpstr>
      <vt:lpstr>                                                                                                                                                                                                 Sterbebegleitung im Islam</vt:lpstr>
      <vt:lpstr>Quranrezitation</vt:lpstr>
      <vt:lpstr>Sterbebegleitung im Islam</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vector>
  </TitlesOfParts>
  <Company>Frost-RL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Fortbildungsseminar       25.04.2015   Herzlich willkommen im Islamischen Zentrum Gütersloh    Islamische Bestattungen in Deutschland</dc:title>
  <dc:creator>MW10MOS</dc:creator>
  <cp:lastModifiedBy>fatima</cp:lastModifiedBy>
  <cp:revision>295</cp:revision>
  <dcterms:created xsi:type="dcterms:W3CDTF">2015-04-15T20:35:45Z</dcterms:created>
  <dcterms:modified xsi:type="dcterms:W3CDTF">2015-04-29T19:45:10Z</dcterms:modified>
</cp:coreProperties>
</file>